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Lst>
  <p:sldSz cy="5143500" cx="9144000"/>
  <p:notesSz cx="6858000" cy="9144000"/>
  <p:embeddedFontLst>
    <p:embeddedFont>
      <p:font typeface="Palanquin Medium"/>
      <p:regular r:id="rId60"/>
      <p:bold r:id="rId61"/>
    </p:embeddedFont>
    <p:embeddedFont>
      <p:font typeface="Poppins"/>
      <p:regular r:id="rId62"/>
      <p:bold r:id="rId63"/>
      <p:italic r:id="rId64"/>
      <p:boldItalic r:id="rId65"/>
    </p:embeddedFont>
    <p:embeddedFont>
      <p:font typeface="Palanquin"/>
      <p:regular r:id="rId66"/>
      <p:bold r:id="rId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Poppins-regular.fntdata"/><Relationship Id="rId61" Type="http://schemas.openxmlformats.org/officeDocument/2006/relationships/font" Target="fonts/PalanquinMedium-bold.fntdata"/><Relationship Id="rId20" Type="http://schemas.openxmlformats.org/officeDocument/2006/relationships/slide" Target="slides/slide15.xml"/><Relationship Id="rId64" Type="http://schemas.openxmlformats.org/officeDocument/2006/relationships/font" Target="fonts/Poppins-italic.fntdata"/><Relationship Id="rId63" Type="http://schemas.openxmlformats.org/officeDocument/2006/relationships/font" Target="fonts/Poppins-bold.fntdata"/><Relationship Id="rId22" Type="http://schemas.openxmlformats.org/officeDocument/2006/relationships/slide" Target="slides/slide17.xml"/><Relationship Id="rId66" Type="http://schemas.openxmlformats.org/officeDocument/2006/relationships/font" Target="fonts/Palanquin-regular.fntdata"/><Relationship Id="rId21" Type="http://schemas.openxmlformats.org/officeDocument/2006/relationships/slide" Target="slides/slide16.xml"/><Relationship Id="rId65" Type="http://schemas.openxmlformats.org/officeDocument/2006/relationships/font" Target="fonts/Poppins-boldItalic.fntdata"/><Relationship Id="rId24" Type="http://schemas.openxmlformats.org/officeDocument/2006/relationships/slide" Target="slides/slide19.xml"/><Relationship Id="rId23" Type="http://schemas.openxmlformats.org/officeDocument/2006/relationships/slide" Target="slides/slide18.xml"/><Relationship Id="rId67" Type="http://schemas.openxmlformats.org/officeDocument/2006/relationships/font" Target="fonts/Palanquin-bold.fntdata"/><Relationship Id="rId60" Type="http://schemas.openxmlformats.org/officeDocument/2006/relationships/font" Target="fonts/PalanquinMedium-regular.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eac2bc67a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2eac2bc67a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0961974f01_1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0961974f01_1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0961974f01_1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0961974f01_1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0961974f01_1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0961974f01_1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0961974f01_1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0961974f01_1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0961974f01_1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0961974f01_1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0961974f01_1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0961974f01_1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0961974f01_1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30961974f01_1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0961974f01_1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0961974f01_1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0961974f01_1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0961974f01_1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0961974f01_1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0961974f01_1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0961974f01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0961974f01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0961974f01_1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30961974f01_1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30961974f01_1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30961974f01_1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30961974f01_1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30961974f01_1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30961974f01_1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30961974f01_1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30961974f01_1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30961974f01_1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30961974f01_1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30961974f01_1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30961974f01_1_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30961974f01_1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30961974f01_1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30961974f01_1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30961974f01_1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30961974f01_1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30961974f01_1_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30961974f01_1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0961974f01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0961974f01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30961974f01_1_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30961974f01_1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30961974f01_1_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30961974f01_1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30961974f01_1_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30961974f01_1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30961974f01_1_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30961974f01_1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30961974f01_1_4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30961974f01_1_4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30961974f01_1_4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30961974f01_1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30961974f01_1_4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30961974f01_1_4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30961974f01_1_4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30961974f01_1_4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30961974f01_1_5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30961974f01_1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30961974f01_1_5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30961974f01_1_5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0961974f01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0961974f01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30961974f01_1_5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5" name="Google Shape;635;g30961974f01_1_5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30961974f01_1_5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30961974f01_1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30961974f01_1_5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30961974f01_1_5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30961974f01_1_6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3" name="Google Shape;693;g30961974f01_1_6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30961974f01_1_6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30961974f01_1_6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30961974f01_1_6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8" name="Google Shape;738;g30961974f01_1_6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30961974f01_1_6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4" name="Google Shape;774;g30961974f01_1_6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30961974f01_1_6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2" name="Google Shape;782;g30961974f01_1_6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g30961974f01_1_6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8" name="Google Shape;788;g30961974f01_1_6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g30961974f01_1_7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6" name="Google Shape;796;g30961974f01_1_7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0961974f01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0961974f01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30961974f01_1_7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2" name="Google Shape;832;g30961974f01_1_7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30961974f01_1_7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8" name="Google Shape;868;g30961974f01_1_7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g30961974f01_1_7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6" name="Google Shape;876;g30961974f01_1_7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g30961974f01_1_7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8" name="Google Shape;888;g30961974f01_1_7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g30961974f01_1_8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0" name="Google Shape;900;g30961974f01_1_8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0961974f01_1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0961974f01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0961974f01_1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0961974f01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0961974f01_1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0961974f01_1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0961974f01_1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0961974f01_1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1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D9"/>
        </a:solidFill>
      </p:bgPr>
    </p:bg>
    <p:spTree>
      <p:nvGrpSpPr>
        <p:cNvPr id="53" name="Shape 53"/>
        <p:cNvGrpSpPr/>
        <p:nvPr/>
      </p:nvGrpSpPr>
      <p:grpSpPr>
        <a:xfrm>
          <a:off x="0" y="0"/>
          <a:ext cx="0" cy="0"/>
          <a:chOff x="0" y="0"/>
          <a:chExt cx="0" cy="0"/>
        </a:xfrm>
      </p:grpSpPr>
      <p:sp>
        <p:nvSpPr>
          <p:cNvPr id="54" name="Google Shape;54;p13"/>
          <p:cNvSpPr txBox="1"/>
          <p:nvPr/>
        </p:nvSpPr>
        <p:spPr>
          <a:xfrm>
            <a:off x="404725" y="347625"/>
            <a:ext cx="7004100" cy="8082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2200"/>
              <a:buFont typeface="Arial"/>
              <a:buNone/>
            </a:pPr>
            <a:r>
              <a:rPr b="1" i="0" lang="fr" sz="4800" u="none" cap="none" strike="noStrike">
                <a:solidFill>
                  <a:srgbClr val="FF3333"/>
                </a:solidFill>
                <a:latin typeface="Palanquin"/>
                <a:ea typeface="Palanquin"/>
                <a:cs typeface="Palanquin"/>
                <a:sym typeface="Palanquin"/>
              </a:rPr>
              <a:t>Quiz META</a:t>
            </a:r>
            <a:endParaRPr b="0" i="0" sz="4800" u="none" cap="none" strike="noStrike">
              <a:solidFill>
                <a:srgbClr val="FF3333"/>
              </a:solidFill>
              <a:latin typeface="Palanquin"/>
              <a:ea typeface="Palanquin"/>
              <a:cs typeface="Palanquin"/>
              <a:sym typeface="Palanquin"/>
            </a:endParaRPr>
          </a:p>
        </p:txBody>
      </p:sp>
      <p:cxnSp>
        <p:nvCxnSpPr>
          <p:cNvPr id="55" name="Google Shape;55;p13"/>
          <p:cNvCxnSpPr/>
          <p:nvPr/>
        </p:nvCxnSpPr>
        <p:spPr>
          <a:xfrm>
            <a:off x="394684" y="1304382"/>
            <a:ext cx="5021400" cy="0"/>
          </a:xfrm>
          <a:prstGeom prst="straightConnector1">
            <a:avLst/>
          </a:prstGeom>
          <a:noFill/>
          <a:ln cap="flat" cmpd="sng" w="38100">
            <a:solidFill>
              <a:srgbClr val="FF3333"/>
            </a:solidFill>
            <a:prstDash val="solid"/>
            <a:round/>
            <a:headEnd len="sm" w="sm" type="none"/>
            <a:tailEnd len="sm" w="sm" type="none"/>
          </a:ln>
        </p:spPr>
      </p:cxnSp>
      <p:sp>
        <p:nvSpPr>
          <p:cNvPr id="56" name="Google Shape;56;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cxnSp>
        <p:nvCxnSpPr>
          <p:cNvPr id="167" name="Google Shape;167;p22"/>
          <p:cNvCxnSpPr/>
          <p:nvPr/>
        </p:nvCxnSpPr>
        <p:spPr>
          <a:xfrm>
            <a:off x="4107525" y="3948950"/>
            <a:ext cx="2490000" cy="0"/>
          </a:xfrm>
          <a:prstGeom prst="straightConnector1">
            <a:avLst/>
          </a:prstGeom>
          <a:noFill/>
          <a:ln cap="flat" cmpd="sng" w="38100">
            <a:solidFill>
              <a:srgbClr val="FF3333"/>
            </a:solidFill>
            <a:prstDash val="solid"/>
            <a:round/>
            <a:headEnd len="med" w="med" type="triangle"/>
            <a:tailEnd len="med" w="med" type="triangle"/>
          </a:ln>
        </p:spPr>
      </p:cxnSp>
      <p:sp>
        <p:nvSpPr>
          <p:cNvPr id="168" name="Google Shape;168;p22"/>
          <p:cNvSpPr/>
          <p:nvPr/>
        </p:nvSpPr>
        <p:spPr>
          <a:xfrm rot="-5400000">
            <a:off x="-1037925" y="1627375"/>
            <a:ext cx="2927400" cy="241800"/>
          </a:xfrm>
          <a:prstGeom prst="rect">
            <a:avLst/>
          </a:prstGeom>
          <a:noFill/>
          <a:ln cap="flat" cmpd="sng" w="9525">
            <a:solidFill>
              <a:srgbClr val="FF33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100"/>
              <a:buFont typeface="Arial"/>
              <a:buNone/>
            </a:pPr>
            <a:r>
              <a:rPr b="1" lang="fr" sz="1000">
                <a:solidFill>
                  <a:srgbClr val="FF3333"/>
                </a:solidFill>
                <a:latin typeface="Palanquin"/>
                <a:ea typeface="Palanquin"/>
                <a:cs typeface="Palanquin"/>
                <a:sym typeface="Palanquin"/>
              </a:rPr>
              <a:t>Quiz META</a:t>
            </a:r>
            <a:endParaRPr sz="1000"/>
          </a:p>
        </p:txBody>
      </p:sp>
      <p:sp>
        <p:nvSpPr>
          <p:cNvPr id="169" name="Google Shape;169;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170" name="Google Shape;170;p22"/>
          <p:cNvSpPr txBox="1"/>
          <p:nvPr/>
        </p:nvSpPr>
        <p:spPr>
          <a:xfrm>
            <a:off x="768650" y="867175"/>
            <a:ext cx="4011300" cy="12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800">
                <a:solidFill>
                  <a:srgbClr val="FF3333"/>
                </a:solidFill>
                <a:latin typeface="Palanquin"/>
                <a:ea typeface="Palanquin"/>
                <a:cs typeface="Palanquin"/>
                <a:sym typeface="Palanquin"/>
              </a:rPr>
              <a:t>En pratique, le mandat est conclu entre une structure habilitée « Aidants Connect » et l’usager·ère. Ce mandat précise le champ d’action et la durée pendant laquelle les aidant·es de la structure peuvent agir au nom de l’usager·ère.</a:t>
            </a:r>
            <a:endParaRPr b="1" sz="1800">
              <a:solidFill>
                <a:srgbClr val="FF3333"/>
              </a:solidFill>
              <a:latin typeface="Palanquin"/>
              <a:ea typeface="Palanquin"/>
              <a:cs typeface="Palanquin"/>
              <a:sym typeface="Palanquin"/>
            </a:endParaRPr>
          </a:p>
        </p:txBody>
      </p:sp>
      <p:sp>
        <p:nvSpPr>
          <p:cNvPr id="171" name="Google Shape;171;p22"/>
          <p:cNvSpPr txBox="1"/>
          <p:nvPr/>
        </p:nvSpPr>
        <p:spPr>
          <a:xfrm>
            <a:off x="826900" y="257572"/>
            <a:ext cx="6427500" cy="469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2200"/>
              <a:buFont typeface="Arial"/>
              <a:buNone/>
            </a:pPr>
            <a:r>
              <a:rPr b="1" lang="fr" sz="2600">
                <a:solidFill>
                  <a:srgbClr val="FFFFFF"/>
                </a:solidFill>
                <a:highlight>
                  <a:srgbClr val="003081"/>
                </a:highlight>
                <a:latin typeface="Palanquin"/>
                <a:ea typeface="Palanquin"/>
                <a:cs typeface="Palanquin"/>
                <a:sym typeface="Palanquin"/>
              </a:rPr>
              <a:t>Le mandat Aidants Connect</a:t>
            </a:r>
            <a:endParaRPr i="0" sz="2600" u="none" cap="none" strike="noStrike">
              <a:solidFill>
                <a:srgbClr val="FFFFFF"/>
              </a:solidFill>
              <a:highlight>
                <a:srgbClr val="003081"/>
              </a:highlight>
              <a:latin typeface="Palanquin"/>
              <a:ea typeface="Palanquin"/>
              <a:cs typeface="Palanquin"/>
              <a:sym typeface="Palanquin"/>
            </a:endParaRPr>
          </a:p>
        </p:txBody>
      </p:sp>
      <p:pic>
        <p:nvPicPr>
          <p:cNvPr id="172" name="Google Shape;172;p22"/>
          <p:cNvPicPr preferRelativeResize="0"/>
          <p:nvPr/>
        </p:nvPicPr>
        <p:blipFill>
          <a:blip r:embed="rId3">
            <a:alphaModFix/>
          </a:blip>
          <a:stretch>
            <a:fillRect/>
          </a:stretch>
        </p:blipFill>
        <p:spPr>
          <a:xfrm rot="291922">
            <a:off x="4936956" y="3245111"/>
            <a:ext cx="831138" cy="1171431"/>
          </a:xfrm>
          <a:prstGeom prst="rect">
            <a:avLst/>
          </a:prstGeom>
          <a:noFill/>
          <a:ln cap="flat" cmpd="sng" w="9525">
            <a:solidFill>
              <a:schemeClr val="dk1"/>
            </a:solidFill>
            <a:prstDash val="solid"/>
            <a:round/>
            <a:headEnd len="sm" w="sm" type="none"/>
            <a:tailEnd len="sm" w="sm" type="none"/>
          </a:ln>
        </p:spPr>
      </p:pic>
      <p:sp>
        <p:nvSpPr>
          <p:cNvPr id="173" name="Google Shape;173;p22"/>
          <p:cNvSpPr txBox="1"/>
          <p:nvPr/>
        </p:nvSpPr>
        <p:spPr>
          <a:xfrm>
            <a:off x="2577000" y="3714200"/>
            <a:ext cx="1430700" cy="469500"/>
          </a:xfrm>
          <a:prstGeom prst="rect">
            <a:avLst/>
          </a:prstGeom>
          <a:solidFill>
            <a:srgbClr val="1B499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800">
                <a:solidFill>
                  <a:schemeClr val="lt1"/>
                </a:solidFill>
                <a:latin typeface="Palanquin"/>
                <a:ea typeface="Palanquin"/>
                <a:cs typeface="Palanquin"/>
                <a:sym typeface="Palanquin"/>
              </a:rPr>
              <a:t>Structure</a:t>
            </a:r>
            <a:endParaRPr b="1" sz="1800">
              <a:solidFill>
                <a:schemeClr val="lt1"/>
              </a:solidFill>
              <a:latin typeface="Palanquin"/>
              <a:ea typeface="Palanquin"/>
              <a:cs typeface="Palanquin"/>
              <a:sym typeface="Palanquin"/>
            </a:endParaRPr>
          </a:p>
        </p:txBody>
      </p:sp>
      <p:sp>
        <p:nvSpPr>
          <p:cNvPr id="174" name="Google Shape;174;p22"/>
          <p:cNvSpPr txBox="1"/>
          <p:nvPr/>
        </p:nvSpPr>
        <p:spPr>
          <a:xfrm>
            <a:off x="6697350" y="3714200"/>
            <a:ext cx="1430700" cy="469500"/>
          </a:xfrm>
          <a:prstGeom prst="rect">
            <a:avLst/>
          </a:prstGeom>
          <a:solidFill>
            <a:srgbClr val="1B499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800">
                <a:solidFill>
                  <a:schemeClr val="lt1"/>
                </a:solidFill>
                <a:latin typeface="Palanquin"/>
                <a:ea typeface="Palanquin"/>
                <a:cs typeface="Palanquin"/>
                <a:sym typeface="Palanquin"/>
              </a:rPr>
              <a:t>Usager</a:t>
            </a:r>
            <a:endParaRPr b="1" sz="1800">
              <a:solidFill>
                <a:schemeClr val="lt1"/>
              </a:solidFill>
              <a:latin typeface="Palanquin"/>
              <a:ea typeface="Palanquin"/>
              <a:cs typeface="Palanquin"/>
              <a:sym typeface="Palanquin"/>
            </a:endParaRPr>
          </a:p>
        </p:txBody>
      </p:sp>
      <p:sp>
        <p:nvSpPr>
          <p:cNvPr id="175" name="Google Shape;175;p22"/>
          <p:cNvSpPr txBox="1"/>
          <p:nvPr/>
        </p:nvSpPr>
        <p:spPr>
          <a:xfrm>
            <a:off x="4781475" y="4449675"/>
            <a:ext cx="1142100" cy="33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800">
                <a:solidFill>
                  <a:srgbClr val="FF3333"/>
                </a:solidFill>
                <a:latin typeface="Palanquin"/>
                <a:ea typeface="Palanquin"/>
                <a:cs typeface="Palanquin"/>
                <a:sym typeface="Palanquin"/>
              </a:rPr>
              <a:t>Mandat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3"/>
          <p:cNvSpPr txBox="1"/>
          <p:nvPr/>
        </p:nvSpPr>
        <p:spPr>
          <a:xfrm>
            <a:off x="1419450" y="260090"/>
            <a:ext cx="6305100" cy="14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3000">
                <a:solidFill>
                  <a:srgbClr val="003081"/>
                </a:solidFill>
                <a:latin typeface="Palanquin"/>
                <a:ea typeface="Palanquin"/>
                <a:cs typeface="Palanquin"/>
                <a:sym typeface="Palanquin"/>
              </a:rPr>
              <a:t>Qu’est-ce que permet </a:t>
            </a:r>
            <a:endParaRPr b="1" sz="3000">
              <a:solidFill>
                <a:srgbClr val="003081"/>
              </a:solidFill>
              <a:latin typeface="Palanquin"/>
              <a:ea typeface="Palanquin"/>
              <a:cs typeface="Palanquin"/>
              <a:sym typeface="Palanquin"/>
            </a:endParaRPr>
          </a:p>
          <a:p>
            <a:pPr indent="0" lvl="0" marL="0" rtl="0" algn="ctr">
              <a:spcBef>
                <a:spcPts val="0"/>
              </a:spcBef>
              <a:spcAft>
                <a:spcPts val="0"/>
              </a:spcAft>
              <a:buNone/>
            </a:pPr>
            <a:r>
              <a:rPr b="1" lang="fr" sz="3000">
                <a:solidFill>
                  <a:srgbClr val="003081"/>
                </a:solidFill>
                <a:latin typeface="Palanquin"/>
                <a:ea typeface="Palanquin"/>
                <a:cs typeface="Palanquin"/>
                <a:sym typeface="Palanquin"/>
              </a:rPr>
              <a:t>Aidants Connect ?</a:t>
            </a:r>
            <a:endParaRPr b="1" sz="3000">
              <a:solidFill>
                <a:srgbClr val="003081"/>
              </a:solidFill>
              <a:latin typeface="Palanquin"/>
              <a:ea typeface="Palanquin"/>
              <a:cs typeface="Palanquin"/>
              <a:sym typeface="Palanquin"/>
            </a:endParaRPr>
          </a:p>
        </p:txBody>
      </p:sp>
      <p:sp>
        <p:nvSpPr>
          <p:cNvPr id="181" name="Google Shape;181;p23"/>
          <p:cNvSpPr/>
          <p:nvPr/>
        </p:nvSpPr>
        <p:spPr>
          <a:xfrm rot="271">
            <a:off x="678334" y="2396224"/>
            <a:ext cx="3806700" cy="640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182" name="Google Shape;182;p23"/>
          <p:cNvSpPr txBox="1"/>
          <p:nvPr/>
        </p:nvSpPr>
        <p:spPr>
          <a:xfrm rot="248">
            <a:off x="504325" y="2396225"/>
            <a:ext cx="4154700" cy="639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Créer un mandat unique, au nom de l'aidant, pour accompagner tous les usagers de la structure</a:t>
            </a:r>
            <a:endParaRPr>
              <a:solidFill>
                <a:schemeClr val="lt1"/>
              </a:solidFill>
              <a:latin typeface="Palanquin Medium"/>
              <a:ea typeface="Palanquin Medium"/>
              <a:cs typeface="Palanquin Medium"/>
              <a:sym typeface="Palanquin Medium"/>
            </a:endParaRPr>
          </a:p>
        </p:txBody>
      </p:sp>
      <p:grpSp>
        <p:nvGrpSpPr>
          <p:cNvPr id="183" name="Google Shape;183;p23"/>
          <p:cNvGrpSpPr/>
          <p:nvPr/>
        </p:nvGrpSpPr>
        <p:grpSpPr>
          <a:xfrm rot="260">
            <a:off x="4659032" y="2396218"/>
            <a:ext cx="3806641" cy="640060"/>
            <a:chOff x="5332275" y="1695525"/>
            <a:chExt cx="2881200" cy="1915200"/>
          </a:xfrm>
        </p:grpSpPr>
        <p:sp>
          <p:nvSpPr>
            <p:cNvPr id="184" name="Google Shape;184;p23"/>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185" name="Google Shape;185;p23"/>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Passer outre certains documents nécessaires pour réaliser une démarche</a:t>
              </a:r>
              <a:endParaRPr>
                <a:solidFill>
                  <a:schemeClr val="lt1"/>
                </a:solidFill>
                <a:latin typeface="Palanquin Medium"/>
                <a:ea typeface="Palanquin Medium"/>
                <a:cs typeface="Palanquin Medium"/>
                <a:sym typeface="Palanquin Medium"/>
              </a:endParaRPr>
            </a:p>
          </p:txBody>
        </p:sp>
      </p:grpSp>
      <p:grpSp>
        <p:nvGrpSpPr>
          <p:cNvPr id="186" name="Google Shape;186;p23"/>
          <p:cNvGrpSpPr/>
          <p:nvPr/>
        </p:nvGrpSpPr>
        <p:grpSpPr>
          <a:xfrm rot="260">
            <a:off x="678334" y="3161144"/>
            <a:ext cx="3806641" cy="640060"/>
            <a:chOff x="5332275" y="1695525"/>
            <a:chExt cx="2881200" cy="1915200"/>
          </a:xfrm>
        </p:grpSpPr>
        <p:sp>
          <p:nvSpPr>
            <p:cNvPr id="187" name="Google Shape;187;p23"/>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188" name="Google Shape;188;p23"/>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Résoudre les blocages administratifs, comme Administration+</a:t>
              </a:r>
              <a:endParaRPr>
                <a:solidFill>
                  <a:schemeClr val="lt1"/>
                </a:solidFill>
                <a:latin typeface="Palanquin Medium"/>
                <a:ea typeface="Palanquin Medium"/>
                <a:cs typeface="Palanquin Medium"/>
                <a:sym typeface="Palanquin Medium"/>
              </a:endParaRPr>
            </a:p>
          </p:txBody>
        </p:sp>
      </p:grpSp>
      <p:grpSp>
        <p:nvGrpSpPr>
          <p:cNvPr id="189" name="Google Shape;189;p23"/>
          <p:cNvGrpSpPr/>
          <p:nvPr/>
        </p:nvGrpSpPr>
        <p:grpSpPr>
          <a:xfrm rot="260">
            <a:off x="4659032" y="3161144"/>
            <a:ext cx="3806641" cy="640060"/>
            <a:chOff x="5332275" y="1695525"/>
            <a:chExt cx="2881200" cy="1915200"/>
          </a:xfrm>
        </p:grpSpPr>
        <p:sp>
          <p:nvSpPr>
            <p:cNvPr id="190" name="Google Shape;190;p23"/>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191" name="Google Shape;191;p23"/>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Stocker les mots de passe des usagers coffre-fort numérique </a:t>
              </a:r>
              <a:endParaRPr>
                <a:solidFill>
                  <a:schemeClr val="lt1"/>
                </a:solidFill>
                <a:latin typeface="Palanquin Medium"/>
                <a:ea typeface="Palanquin Medium"/>
                <a:cs typeface="Palanquin Medium"/>
                <a:sym typeface="Palanquin Medium"/>
              </a:endParaRPr>
            </a:p>
          </p:txBody>
        </p:sp>
      </p:grpSp>
      <p:grpSp>
        <p:nvGrpSpPr>
          <p:cNvPr id="192" name="Google Shape;192;p23"/>
          <p:cNvGrpSpPr/>
          <p:nvPr/>
        </p:nvGrpSpPr>
        <p:grpSpPr>
          <a:xfrm rot="260">
            <a:off x="678334" y="3926069"/>
            <a:ext cx="3806641" cy="640060"/>
            <a:chOff x="5332275" y="1695525"/>
            <a:chExt cx="2881200" cy="1915200"/>
          </a:xfrm>
        </p:grpSpPr>
        <p:sp>
          <p:nvSpPr>
            <p:cNvPr id="193" name="Google Shape;193;p23"/>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194" name="Google Shape;194;p23"/>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Rester connecté en permanence aux comptes des usagers</a:t>
              </a:r>
              <a:endParaRPr>
                <a:solidFill>
                  <a:schemeClr val="lt1"/>
                </a:solidFill>
                <a:latin typeface="Palanquin Medium"/>
                <a:ea typeface="Palanquin Medium"/>
                <a:cs typeface="Palanquin Medium"/>
                <a:sym typeface="Palanquin Medium"/>
              </a:endParaRPr>
            </a:p>
          </p:txBody>
        </p:sp>
      </p:grpSp>
      <p:grpSp>
        <p:nvGrpSpPr>
          <p:cNvPr id="195" name="Google Shape;195;p23"/>
          <p:cNvGrpSpPr/>
          <p:nvPr/>
        </p:nvGrpSpPr>
        <p:grpSpPr>
          <a:xfrm rot="260">
            <a:off x="4659032" y="3926069"/>
            <a:ext cx="3806641" cy="640060"/>
            <a:chOff x="5332275" y="1695525"/>
            <a:chExt cx="2881200" cy="1915200"/>
          </a:xfrm>
        </p:grpSpPr>
        <p:sp>
          <p:nvSpPr>
            <p:cNvPr id="196" name="Google Shape;196;p23"/>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197" name="Google Shape;197;p23"/>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Encadrer juridiquement l’accompagnement aux démarches</a:t>
              </a:r>
              <a:endParaRPr>
                <a:solidFill>
                  <a:schemeClr val="lt1"/>
                </a:solidFill>
                <a:latin typeface="Palanquin Medium"/>
                <a:ea typeface="Palanquin Medium"/>
                <a:cs typeface="Palanquin Medium"/>
                <a:sym typeface="Palanquin Medium"/>
              </a:endParaRPr>
            </a:p>
          </p:txBody>
        </p:sp>
      </p:grpSp>
      <p:sp>
        <p:nvSpPr>
          <p:cNvPr id="198" name="Google Shape;198;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4"/>
          <p:cNvSpPr txBox="1"/>
          <p:nvPr/>
        </p:nvSpPr>
        <p:spPr>
          <a:xfrm>
            <a:off x="1419450" y="260090"/>
            <a:ext cx="6305100" cy="14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3000">
                <a:solidFill>
                  <a:srgbClr val="003081"/>
                </a:solidFill>
                <a:latin typeface="Palanquin"/>
                <a:ea typeface="Palanquin"/>
                <a:cs typeface="Palanquin"/>
                <a:sym typeface="Palanquin"/>
              </a:rPr>
              <a:t>Qu’est-ce que permet </a:t>
            </a:r>
            <a:endParaRPr b="1" sz="3000">
              <a:solidFill>
                <a:srgbClr val="003081"/>
              </a:solidFill>
              <a:latin typeface="Palanquin"/>
              <a:ea typeface="Palanquin"/>
              <a:cs typeface="Palanquin"/>
              <a:sym typeface="Palanquin"/>
            </a:endParaRPr>
          </a:p>
          <a:p>
            <a:pPr indent="0" lvl="0" marL="0" rtl="0" algn="ctr">
              <a:spcBef>
                <a:spcPts val="0"/>
              </a:spcBef>
              <a:spcAft>
                <a:spcPts val="0"/>
              </a:spcAft>
              <a:buNone/>
            </a:pPr>
            <a:r>
              <a:rPr b="1" lang="fr" sz="3000">
                <a:solidFill>
                  <a:srgbClr val="003081"/>
                </a:solidFill>
                <a:latin typeface="Palanquin"/>
                <a:ea typeface="Palanquin"/>
                <a:cs typeface="Palanquin"/>
                <a:sym typeface="Palanquin"/>
              </a:rPr>
              <a:t>Aidants Connect ?</a:t>
            </a:r>
            <a:endParaRPr b="1" sz="3000">
              <a:solidFill>
                <a:srgbClr val="003081"/>
              </a:solidFill>
              <a:latin typeface="Palanquin"/>
              <a:ea typeface="Palanquin"/>
              <a:cs typeface="Palanquin"/>
              <a:sym typeface="Palanquin"/>
            </a:endParaRPr>
          </a:p>
        </p:txBody>
      </p:sp>
      <p:grpSp>
        <p:nvGrpSpPr>
          <p:cNvPr id="204" name="Google Shape;204;p24"/>
          <p:cNvGrpSpPr/>
          <p:nvPr/>
        </p:nvGrpSpPr>
        <p:grpSpPr>
          <a:xfrm rot="260">
            <a:off x="4659032" y="2396218"/>
            <a:ext cx="3806641" cy="640060"/>
            <a:chOff x="5332275" y="1695525"/>
            <a:chExt cx="2881200" cy="1915200"/>
          </a:xfrm>
        </p:grpSpPr>
        <p:sp>
          <p:nvSpPr>
            <p:cNvPr id="205" name="Google Shape;205;p24"/>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206" name="Google Shape;206;p24"/>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Passer outre certains documents nécessaires pour réaliser une démarche</a:t>
              </a:r>
              <a:endParaRPr>
                <a:solidFill>
                  <a:schemeClr val="lt1"/>
                </a:solidFill>
                <a:latin typeface="Palanquin Medium"/>
                <a:ea typeface="Palanquin Medium"/>
                <a:cs typeface="Palanquin Medium"/>
                <a:sym typeface="Palanquin Medium"/>
              </a:endParaRPr>
            </a:p>
          </p:txBody>
        </p:sp>
      </p:grpSp>
      <p:grpSp>
        <p:nvGrpSpPr>
          <p:cNvPr id="207" name="Google Shape;207;p24"/>
          <p:cNvGrpSpPr/>
          <p:nvPr/>
        </p:nvGrpSpPr>
        <p:grpSpPr>
          <a:xfrm rot="260">
            <a:off x="678334" y="3161144"/>
            <a:ext cx="3806641" cy="640060"/>
            <a:chOff x="5332275" y="1695525"/>
            <a:chExt cx="2881200" cy="1915200"/>
          </a:xfrm>
        </p:grpSpPr>
        <p:sp>
          <p:nvSpPr>
            <p:cNvPr id="208" name="Google Shape;208;p24"/>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209" name="Google Shape;209;p24"/>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Résoudre les blocages administratifs, comme Administration+</a:t>
              </a:r>
              <a:endParaRPr>
                <a:solidFill>
                  <a:schemeClr val="lt1"/>
                </a:solidFill>
                <a:latin typeface="Palanquin Medium"/>
                <a:ea typeface="Palanquin Medium"/>
                <a:cs typeface="Palanquin Medium"/>
                <a:sym typeface="Palanquin Medium"/>
              </a:endParaRPr>
            </a:p>
          </p:txBody>
        </p:sp>
      </p:grpSp>
      <p:grpSp>
        <p:nvGrpSpPr>
          <p:cNvPr id="210" name="Google Shape;210;p24"/>
          <p:cNvGrpSpPr/>
          <p:nvPr/>
        </p:nvGrpSpPr>
        <p:grpSpPr>
          <a:xfrm rot="260">
            <a:off x="4659032" y="3161144"/>
            <a:ext cx="3806641" cy="640060"/>
            <a:chOff x="5332275" y="1695525"/>
            <a:chExt cx="2881200" cy="1915200"/>
          </a:xfrm>
        </p:grpSpPr>
        <p:sp>
          <p:nvSpPr>
            <p:cNvPr id="211" name="Google Shape;211;p24"/>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212" name="Google Shape;212;p24"/>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Stocker les mots de passe des usagers coffre-fort numérique </a:t>
              </a:r>
              <a:endParaRPr>
                <a:solidFill>
                  <a:schemeClr val="lt1"/>
                </a:solidFill>
                <a:latin typeface="Palanquin Medium"/>
                <a:ea typeface="Palanquin Medium"/>
                <a:cs typeface="Palanquin Medium"/>
                <a:sym typeface="Palanquin Medium"/>
              </a:endParaRPr>
            </a:p>
          </p:txBody>
        </p:sp>
      </p:grpSp>
      <p:grpSp>
        <p:nvGrpSpPr>
          <p:cNvPr id="213" name="Google Shape;213;p24"/>
          <p:cNvGrpSpPr/>
          <p:nvPr/>
        </p:nvGrpSpPr>
        <p:grpSpPr>
          <a:xfrm rot="260">
            <a:off x="678334" y="3926069"/>
            <a:ext cx="3806641" cy="640060"/>
            <a:chOff x="5332275" y="1695525"/>
            <a:chExt cx="2881200" cy="1915200"/>
          </a:xfrm>
        </p:grpSpPr>
        <p:sp>
          <p:nvSpPr>
            <p:cNvPr id="214" name="Google Shape;214;p24"/>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215" name="Google Shape;215;p24"/>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Rester connecté en permanence aux comptes des usagers</a:t>
              </a:r>
              <a:endParaRPr>
                <a:solidFill>
                  <a:schemeClr val="lt1"/>
                </a:solidFill>
                <a:latin typeface="Palanquin Medium"/>
                <a:ea typeface="Palanquin Medium"/>
                <a:cs typeface="Palanquin Medium"/>
                <a:sym typeface="Palanquin Medium"/>
              </a:endParaRPr>
            </a:p>
          </p:txBody>
        </p:sp>
      </p:grpSp>
      <p:grpSp>
        <p:nvGrpSpPr>
          <p:cNvPr id="216" name="Google Shape;216;p24"/>
          <p:cNvGrpSpPr/>
          <p:nvPr/>
        </p:nvGrpSpPr>
        <p:grpSpPr>
          <a:xfrm rot="260">
            <a:off x="4659032" y="3926069"/>
            <a:ext cx="3806641" cy="640060"/>
            <a:chOff x="5332275" y="1695525"/>
            <a:chExt cx="2881200" cy="1915200"/>
          </a:xfrm>
        </p:grpSpPr>
        <p:sp>
          <p:nvSpPr>
            <p:cNvPr id="217" name="Google Shape;217;p24"/>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218" name="Google Shape;218;p24"/>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Encadrer juridiquement l’accompagnement aux démarches</a:t>
              </a:r>
              <a:endParaRPr>
                <a:solidFill>
                  <a:schemeClr val="lt1"/>
                </a:solidFill>
                <a:latin typeface="Palanquin Medium"/>
                <a:ea typeface="Palanquin Medium"/>
                <a:cs typeface="Palanquin Medium"/>
                <a:sym typeface="Palanquin Medium"/>
              </a:endParaRPr>
            </a:p>
          </p:txBody>
        </p:sp>
      </p:grpSp>
      <p:sp>
        <p:nvSpPr>
          <p:cNvPr id="219" name="Google Shape;219;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220" name="Google Shape;220;p24"/>
          <p:cNvSpPr/>
          <p:nvPr/>
        </p:nvSpPr>
        <p:spPr>
          <a:xfrm rot="271">
            <a:off x="678334" y="2396224"/>
            <a:ext cx="3806700" cy="640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221" name="Google Shape;221;p24"/>
          <p:cNvSpPr txBox="1"/>
          <p:nvPr/>
        </p:nvSpPr>
        <p:spPr>
          <a:xfrm rot="248">
            <a:off x="504325" y="2396225"/>
            <a:ext cx="4154700" cy="639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Créer un mandat unique, au nom de l'aidant, pour accompagner tous les usagers de la structure</a:t>
            </a:r>
            <a:endParaRPr>
              <a:solidFill>
                <a:schemeClr val="lt1"/>
              </a:solidFill>
              <a:latin typeface="Palanquin Medium"/>
              <a:ea typeface="Palanquin Medium"/>
              <a:cs typeface="Palanquin Medium"/>
              <a:sym typeface="Palanquin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5"/>
          <p:cNvSpPr txBox="1"/>
          <p:nvPr/>
        </p:nvSpPr>
        <p:spPr>
          <a:xfrm>
            <a:off x="826900" y="257572"/>
            <a:ext cx="6427500" cy="469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2200"/>
              <a:buFont typeface="Arial"/>
              <a:buNone/>
            </a:pPr>
            <a:r>
              <a:rPr b="1" lang="fr" sz="2600">
                <a:solidFill>
                  <a:srgbClr val="FFFFFF"/>
                </a:solidFill>
                <a:highlight>
                  <a:srgbClr val="003081"/>
                </a:highlight>
                <a:latin typeface="Palanquin"/>
                <a:ea typeface="Palanquin"/>
                <a:cs typeface="Palanquin"/>
                <a:sym typeface="Palanquin"/>
              </a:rPr>
              <a:t>Ce que </a:t>
            </a:r>
            <a:r>
              <a:rPr b="1" lang="fr" sz="2600">
                <a:solidFill>
                  <a:srgbClr val="FFFFFF"/>
                </a:solidFill>
                <a:highlight>
                  <a:srgbClr val="FF3333"/>
                </a:highlight>
                <a:latin typeface="Palanquin"/>
                <a:ea typeface="Palanquin"/>
                <a:cs typeface="Palanquin"/>
                <a:sym typeface="Palanquin"/>
              </a:rPr>
              <a:t> N’EST PAS </a:t>
            </a:r>
            <a:r>
              <a:rPr b="1" lang="fr" sz="2600">
                <a:solidFill>
                  <a:srgbClr val="FFFFFF"/>
                </a:solidFill>
                <a:highlight>
                  <a:srgbClr val="003081"/>
                </a:highlight>
                <a:latin typeface="Palanquin"/>
                <a:ea typeface="Palanquin"/>
                <a:cs typeface="Palanquin"/>
                <a:sym typeface="Palanquin"/>
              </a:rPr>
              <a:t> Aidants Connect</a:t>
            </a:r>
            <a:endParaRPr i="0" sz="2600" u="none" cap="none" strike="noStrike">
              <a:solidFill>
                <a:srgbClr val="FFFFFF"/>
              </a:solidFill>
              <a:highlight>
                <a:srgbClr val="003081"/>
              </a:highlight>
              <a:latin typeface="Palanquin"/>
              <a:ea typeface="Palanquin"/>
              <a:cs typeface="Palanquin"/>
              <a:sym typeface="Palanquin"/>
            </a:endParaRPr>
          </a:p>
        </p:txBody>
      </p:sp>
      <p:sp>
        <p:nvSpPr>
          <p:cNvPr id="227" name="Google Shape;227;p25"/>
          <p:cNvSpPr/>
          <p:nvPr/>
        </p:nvSpPr>
        <p:spPr>
          <a:xfrm rot="-5400000">
            <a:off x="-1037925" y="1627375"/>
            <a:ext cx="2927400" cy="241800"/>
          </a:xfrm>
          <a:prstGeom prst="rect">
            <a:avLst/>
          </a:prstGeom>
          <a:noFill/>
          <a:ln cap="flat" cmpd="sng" w="9525">
            <a:solidFill>
              <a:srgbClr val="FF33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100"/>
              <a:buFont typeface="Arial"/>
              <a:buNone/>
            </a:pPr>
            <a:r>
              <a:rPr b="1" lang="fr" sz="1000">
                <a:solidFill>
                  <a:srgbClr val="FF3333"/>
                </a:solidFill>
                <a:latin typeface="Palanquin"/>
                <a:ea typeface="Palanquin"/>
                <a:cs typeface="Palanquin"/>
                <a:sym typeface="Palanquin"/>
              </a:rPr>
              <a:t>Quiz META</a:t>
            </a:r>
            <a:endParaRPr sz="1000"/>
          </a:p>
        </p:txBody>
      </p:sp>
      <p:sp>
        <p:nvSpPr>
          <p:cNvPr id="228" name="Google Shape;228;p25"/>
          <p:cNvSpPr txBox="1"/>
          <p:nvPr/>
        </p:nvSpPr>
        <p:spPr>
          <a:xfrm>
            <a:off x="2714575" y="1922975"/>
            <a:ext cx="5834400" cy="2471100"/>
          </a:xfrm>
          <a:prstGeom prst="rect">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rgbClr val="003081"/>
              </a:buClr>
              <a:buSzPts val="1400"/>
              <a:buFont typeface="Palanquin Medium"/>
              <a:buChar char="➔"/>
            </a:pPr>
            <a:r>
              <a:rPr lang="fr">
                <a:solidFill>
                  <a:srgbClr val="003081"/>
                </a:solidFill>
                <a:latin typeface="Palanquin Medium"/>
                <a:ea typeface="Palanquin Medium"/>
                <a:cs typeface="Palanquin Medium"/>
                <a:sym typeface="Palanquin Medium"/>
              </a:rPr>
              <a:t>Un “super compte” qui donne accès aux comptes des usagers</a:t>
            </a:r>
            <a:br>
              <a:rPr lang="fr">
                <a:solidFill>
                  <a:srgbClr val="003081"/>
                </a:solidFill>
                <a:latin typeface="Palanquin Medium"/>
                <a:ea typeface="Palanquin Medium"/>
                <a:cs typeface="Palanquin Medium"/>
                <a:sym typeface="Palanquin Medium"/>
              </a:rPr>
            </a:br>
            <a:endParaRPr>
              <a:solidFill>
                <a:srgbClr val="003081"/>
              </a:solidFill>
              <a:latin typeface="Palanquin Medium"/>
              <a:ea typeface="Palanquin Medium"/>
              <a:cs typeface="Palanquin Medium"/>
              <a:sym typeface="Palanquin Medium"/>
            </a:endParaRPr>
          </a:p>
          <a:p>
            <a:pPr indent="-317500" lvl="0" marL="457200" rtl="0" algn="l">
              <a:spcBef>
                <a:spcPts val="0"/>
              </a:spcBef>
              <a:spcAft>
                <a:spcPts val="0"/>
              </a:spcAft>
              <a:buClr>
                <a:srgbClr val="003081"/>
              </a:buClr>
              <a:buSzPts val="1400"/>
              <a:buFont typeface="Palanquin Medium"/>
              <a:buChar char="➔"/>
            </a:pPr>
            <a:r>
              <a:rPr lang="fr">
                <a:solidFill>
                  <a:srgbClr val="003081"/>
                </a:solidFill>
                <a:latin typeface="Palanquin Medium"/>
                <a:ea typeface="Palanquin Medium"/>
                <a:cs typeface="Palanquin Medium"/>
                <a:sym typeface="Palanquin Medium"/>
              </a:rPr>
              <a:t>Un mandat unique pour réaliser toutes les démarches administratives de tous les usagers de la structure</a:t>
            </a:r>
            <a:br>
              <a:rPr lang="fr">
                <a:solidFill>
                  <a:srgbClr val="003081"/>
                </a:solidFill>
                <a:latin typeface="Palanquin Medium"/>
                <a:ea typeface="Palanquin Medium"/>
                <a:cs typeface="Palanquin Medium"/>
                <a:sym typeface="Palanquin Medium"/>
              </a:rPr>
            </a:br>
            <a:endParaRPr>
              <a:solidFill>
                <a:srgbClr val="003081"/>
              </a:solidFill>
              <a:latin typeface="Palanquin Medium"/>
              <a:ea typeface="Palanquin Medium"/>
              <a:cs typeface="Palanquin Medium"/>
              <a:sym typeface="Palanquin Medium"/>
            </a:endParaRPr>
          </a:p>
          <a:p>
            <a:pPr indent="-317500" lvl="0" marL="457200" rtl="0" algn="l">
              <a:spcBef>
                <a:spcPts val="0"/>
              </a:spcBef>
              <a:spcAft>
                <a:spcPts val="0"/>
              </a:spcAft>
              <a:buClr>
                <a:srgbClr val="003081"/>
              </a:buClr>
              <a:buSzPts val="1400"/>
              <a:buFont typeface="Palanquin Medium"/>
              <a:buChar char="➔"/>
            </a:pPr>
            <a:r>
              <a:rPr lang="fr">
                <a:solidFill>
                  <a:srgbClr val="003081"/>
                </a:solidFill>
                <a:latin typeface="Palanquin Medium"/>
                <a:ea typeface="Palanquin Medium"/>
                <a:cs typeface="Palanquin Medium"/>
                <a:sym typeface="Palanquin Medium"/>
              </a:rPr>
              <a:t>Un passe droit aux documents justificatifs demandés pour les démarches administratives</a:t>
            </a:r>
            <a:br>
              <a:rPr lang="fr">
                <a:solidFill>
                  <a:srgbClr val="003081"/>
                </a:solidFill>
                <a:latin typeface="Palanquin Medium"/>
                <a:ea typeface="Palanquin Medium"/>
                <a:cs typeface="Palanquin Medium"/>
                <a:sym typeface="Palanquin Medium"/>
              </a:rPr>
            </a:br>
            <a:endParaRPr>
              <a:solidFill>
                <a:srgbClr val="003081"/>
              </a:solidFill>
              <a:latin typeface="Palanquin Medium"/>
              <a:ea typeface="Palanquin Medium"/>
              <a:cs typeface="Palanquin Medium"/>
              <a:sym typeface="Palanquin Medium"/>
            </a:endParaRPr>
          </a:p>
          <a:p>
            <a:pPr indent="-317500" lvl="0" marL="457200" rtl="0" algn="l">
              <a:spcBef>
                <a:spcPts val="0"/>
              </a:spcBef>
              <a:spcAft>
                <a:spcPts val="0"/>
              </a:spcAft>
              <a:buClr>
                <a:srgbClr val="003081"/>
              </a:buClr>
              <a:buSzPts val="1400"/>
              <a:buFont typeface="Palanquin Medium"/>
              <a:buChar char="➔"/>
            </a:pPr>
            <a:r>
              <a:rPr lang="fr">
                <a:solidFill>
                  <a:srgbClr val="003081"/>
                </a:solidFill>
                <a:latin typeface="Palanquin Medium"/>
                <a:ea typeface="Palanquin Medium"/>
                <a:cs typeface="Palanquin Medium"/>
                <a:sym typeface="Palanquin Medium"/>
              </a:rPr>
              <a:t>Une solution clef en main qui permet de résoudre les blocages administratifs, similaire à Administration+</a:t>
            </a:r>
            <a:br>
              <a:rPr lang="fr">
                <a:solidFill>
                  <a:srgbClr val="003081"/>
                </a:solidFill>
                <a:latin typeface="Palanquin Medium"/>
                <a:ea typeface="Palanquin Medium"/>
                <a:cs typeface="Palanquin Medium"/>
                <a:sym typeface="Palanquin Medium"/>
              </a:rPr>
            </a:br>
            <a:endParaRPr>
              <a:solidFill>
                <a:srgbClr val="003081"/>
              </a:solidFill>
              <a:latin typeface="Palanquin Medium"/>
              <a:ea typeface="Palanquin Medium"/>
              <a:cs typeface="Palanquin Medium"/>
              <a:sym typeface="Palanquin Medium"/>
            </a:endParaRPr>
          </a:p>
          <a:p>
            <a:pPr indent="-317500" lvl="0" marL="457200" rtl="0" algn="l">
              <a:spcBef>
                <a:spcPts val="0"/>
              </a:spcBef>
              <a:spcAft>
                <a:spcPts val="0"/>
              </a:spcAft>
              <a:buClr>
                <a:srgbClr val="003081"/>
              </a:buClr>
              <a:buSzPts val="1400"/>
              <a:buFont typeface="Palanquin Medium"/>
              <a:buChar char="➔"/>
            </a:pPr>
            <a:r>
              <a:rPr lang="fr">
                <a:solidFill>
                  <a:srgbClr val="003081"/>
                </a:solidFill>
                <a:latin typeface="Palanquin Medium"/>
                <a:ea typeface="Palanquin Medium"/>
                <a:cs typeface="Palanquin Medium"/>
                <a:sym typeface="Palanquin Medium"/>
              </a:rPr>
              <a:t>Une coffre-fort numérique ou un coffre-fort de mots de passe</a:t>
            </a:r>
            <a:br>
              <a:rPr lang="fr">
                <a:solidFill>
                  <a:srgbClr val="003081"/>
                </a:solidFill>
                <a:latin typeface="Palanquin Medium"/>
                <a:ea typeface="Palanquin Medium"/>
                <a:cs typeface="Palanquin Medium"/>
                <a:sym typeface="Palanquin Medium"/>
              </a:rPr>
            </a:br>
            <a:endParaRPr>
              <a:solidFill>
                <a:srgbClr val="003081"/>
              </a:solidFill>
              <a:latin typeface="Palanquin Medium"/>
              <a:ea typeface="Palanquin Medium"/>
              <a:cs typeface="Palanquin Medium"/>
              <a:sym typeface="Palanquin Medium"/>
            </a:endParaRPr>
          </a:p>
          <a:p>
            <a:pPr indent="-317500" lvl="0" marL="457200" rtl="0" algn="l">
              <a:spcBef>
                <a:spcPts val="0"/>
              </a:spcBef>
              <a:spcAft>
                <a:spcPts val="0"/>
              </a:spcAft>
              <a:buClr>
                <a:srgbClr val="003081"/>
              </a:buClr>
              <a:buSzPts val="1400"/>
              <a:buFont typeface="Palanquin Medium"/>
              <a:buChar char="➔"/>
            </a:pPr>
            <a:r>
              <a:rPr lang="fr">
                <a:solidFill>
                  <a:srgbClr val="003081"/>
                </a:solidFill>
                <a:latin typeface="Palanquin Medium"/>
                <a:ea typeface="Palanquin Medium"/>
                <a:cs typeface="Palanquin Medium"/>
                <a:sym typeface="Palanquin Medium"/>
              </a:rPr>
              <a:t>Un moyen de rester connecté en permanence à tous les comptes des usagers</a:t>
            </a:r>
            <a:endParaRPr>
              <a:solidFill>
                <a:srgbClr val="003081"/>
              </a:solidFill>
              <a:latin typeface="Palanquin Medium"/>
              <a:ea typeface="Palanquin Medium"/>
              <a:cs typeface="Palanquin Medium"/>
              <a:sym typeface="Palanquin Medium"/>
            </a:endParaRPr>
          </a:p>
        </p:txBody>
      </p:sp>
      <p:sp>
        <p:nvSpPr>
          <p:cNvPr id="229" name="Google Shape;229;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6"/>
          <p:cNvSpPr txBox="1"/>
          <p:nvPr/>
        </p:nvSpPr>
        <p:spPr>
          <a:xfrm>
            <a:off x="1419450" y="260090"/>
            <a:ext cx="6305100" cy="14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3000">
                <a:solidFill>
                  <a:srgbClr val="003081"/>
                </a:solidFill>
                <a:latin typeface="Palanquin"/>
                <a:ea typeface="Palanquin"/>
                <a:cs typeface="Palanquin"/>
                <a:sym typeface="Palanquin"/>
              </a:rPr>
              <a:t>Pour quels usagers peut-on utiliser Aidants Connect ?</a:t>
            </a:r>
            <a:endParaRPr b="1" sz="3000">
              <a:solidFill>
                <a:srgbClr val="003081"/>
              </a:solidFill>
              <a:latin typeface="Palanquin"/>
              <a:ea typeface="Palanquin"/>
              <a:cs typeface="Palanquin"/>
              <a:sym typeface="Palanquin"/>
            </a:endParaRPr>
          </a:p>
        </p:txBody>
      </p:sp>
      <p:grpSp>
        <p:nvGrpSpPr>
          <p:cNvPr id="235" name="Google Shape;235;p26"/>
          <p:cNvGrpSpPr/>
          <p:nvPr/>
        </p:nvGrpSpPr>
        <p:grpSpPr>
          <a:xfrm rot="260">
            <a:off x="678334" y="2396218"/>
            <a:ext cx="3806641" cy="640060"/>
            <a:chOff x="5332275" y="1695525"/>
            <a:chExt cx="2881200" cy="1915200"/>
          </a:xfrm>
        </p:grpSpPr>
        <p:sp>
          <p:nvSpPr>
            <p:cNvPr id="236" name="Google Shape;236;p26"/>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237" name="Google Shape;237;p26"/>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Les usagers peu autonomes</a:t>
              </a:r>
              <a:endParaRPr>
                <a:solidFill>
                  <a:schemeClr val="lt1"/>
                </a:solidFill>
                <a:latin typeface="Palanquin Medium"/>
                <a:ea typeface="Palanquin Medium"/>
                <a:cs typeface="Palanquin Medium"/>
                <a:sym typeface="Palanquin Medium"/>
              </a:endParaRPr>
            </a:p>
          </p:txBody>
        </p:sp>
      </p:grpSp>
      <p:grpSp>
        <p:nvGrpSpPr>
          <p:cNvPr id="238" name="Google Shape;238;p26"/>
          <p:cNvGrpSpPr/>
          <p:nvPr/>
        </p:nvGrpSpPr>
        <p:grpSpPr>
          <a:xfrm rot="260">
            <a:off x="4659032" y="2396218"/>
            <a:ext cx="3806641" cy="640060"/>
            <a:chOff x="5332275" y="1695525"/>
            <a:chExt cx="2881200" cy="1915200"/>
          </a:xfrm>
        </p:grpSpPr>
        <p:sp>
          <p:nvSpPr>
            <p:cNvPr id="239" name="Google Shape;239;p26"/>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240" name="Google Shape;240;p26"/>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Les usagers en situation d’illectronisme</a:t>
              </a:r>
              <a:endParaRPr>
                <a:solidFill>
                  <a:schemeClr val="lt1"/>
                </a:solidFill>
                <a:latin typeface="Palanquin Medium"/>
                <a:ea typeface="Palanquin Medium"/>
                <a:cs typeface="Palanquin Medium"/>
                <a:sym typeface="Palanquin Medium"/>
              </a:endParaRPr>
            </a:p>
          </p:txBody>
        </p:sp>
      </p:grpSp>
      <p:grpSp>
        <p:nvGrpSpPr>
          <p:cNvPr id="241" name="Google Shape;241;p26"/>
          <p:cNvGrpSpPr/>
          <p:nvPr/>
        </p:nvGrpSpPr>
        <p:grpSpPr>
          <a:xfrm rot="260">
            <a:off x="678334" y="3161144"/>
            <a:ext cx="3806641" cy="640060"/>
            <a:chOff x="5332275" y="1695525"/>
            <a:chExt cx="2881200" cy="1915200"/>
          </a:xfrm>
        </p:grpSpPr>
        <p:sp>
          <p:nvSpPr>
            <p:cNvPr id="242" name="Google Shape;242;p26"/>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243" name="Google Shape;243;p26"/>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Les usagers sous tutelle ou curatelle</a:t>
              </a:r>
              <a:endParaRPr>
                <a:solidFill>
                  <a:schemeClr val="lt1"/>
                </a:solidFill>
                <a:latin typeface="Palanquin Medium"/>
                <a:ea typeface="Palanquin Medium"/>
                <a:cs typeface="Palanquin Medium"/>
                <a:sym typeface="Palanquin Medium"/>
              </a:endParaRPr>
            </a:p>
          </p:txBody>
        </p:sp>
      </p:grpSp>
      <p:grpSp>
        <p:nvGrpSpPr>
          <p:cNvPr id="244" name="Google Shape;244;p26"/>
          <p:cNvGrpSpPr/>
          <p:nvPr/>
        </p:nvGrpSpPr>
        <p:grpSpPr>
          <a:xfrm rot="260">
            <a:off x="4659032" y="3161145"/>
            <a:ext cx="3813209" cy="640060"/>
            <a:chOff x="5332275" y="1695525"/>
            <a:chExt cx="2886171" cy="1915200"/>
          </a:xfrm>
        </p:grpSpPr>
        <p:sp>
          <p:nvSpPr>
            <p:cNvPr id="245" name="Google Shape;245;p26"/>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246" name="Google Shape;246;p26"/>
            <p:cNvSpPr txBox="1"/>
            <p:nvPr/>
          </p:nvSpPr>
          <p:spPr>
            <a:xfrm>
              <a:off x="5337246" y="1874158"/>
              <a:ext cx="28812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Les usagers en manque de confiance avec qui vous effectuez partiellement la démarche</a:t>
              </a:r>
              <a:endParaRPr>
                <a:solidFill>
                  <a:schemeClr val="lt1"/>
                </a:solidFill>
                <a:latin typeface="Palanquin Medium"/>
                <a:ea typeface="Palanquin Medium"/>
                <a:cs typeface="Palanquin Medium"/>
                <a:sym typeface="Palanquin Medium"/>
              </a:endParaRPr>
            </a:p>
          </p:txBody>
        </p:sp>
      </p:grpSp>
      <p:grpSp>
        <p:nvGrpSpPr>
          <p:cNvPr id="247" name="Google Shape;247;p26"/>
          <p:cNvGrpSpPr/>
          <p:nvPr/>
        </p:nvGrpSpPr>
        <p:grpSpPr>
          <a:xfrm rot="260">
            <a:off x="678334" y="3926069"/>
            <a:ext cx="3806641" cy="640060"/>
            <a:chOff x="5332275" y="1695525"/>
            <a:chExt cx="2881200" cy="1915200"/>
          </a:xfrm>
        </p:grpSpPr>
        <p:sp>
          <p:nvSpPr>
            <p:cNvPr id="248" name="Google Shape;248;p26"/>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249" name="Google Shape;249;p26"/>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Les usagers qui veulent faire une démarche pour un proche</a:t>
              </a:r>
              <a:endParaRPr>
                <a:solidFill>
                  <a:schemeClr val="lt1"/>
                </a:solidFill>
                <a:latin typeface="Palanquin Medium"/>
                <a:ea typeface="Palanquin Medium"/>
                <a:cs typeface="Palanquin Medium"/>
                <a:sym typeface="Palanquin Medium"/>
              </a:endParaRPr>
            </a:p>
          </p:txBody>
        </p:sp>
      </p:grpSp>
      <p:grpSp>
        <p:nvGrpSpPr>
          <p:cNvPr id="250" name="Google Shape;250;p26"/>
          <p:cNvGrpSpPr/>
          <p:nvPr/>
        </p:nvGrpSpPr>
        <p:grpSpPr>
          <a:xfrm rot="260">
            <a:off x="4659032" y="3926069"/>
            <a:ext cx="3806641" cy="640060"/>
            <a:chOff x="5332275" y="1695525"/>
            <a:chExt cx="2881200" cy="1915200"/>
          </a:xfrm>
        </p:grpSpPr>
        <p:sp>
          <p:nvSpPr>
            <p:cNvPr id="251" name="Google Shape;251;p26"/>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252" name="Google Shape;252;p26"/>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Les usagers avec qui vous n’arrivez pas à communiquer</a:t>
              </a:r>
              <a:endParaRPr>
                <a:solidFill>
                  <a:schemeClr val="lt1"/>
                </a:solidFill>
                <a:latin typeface="Palanquin Medium"/>
                <a:ea typeface="Palanquin Medium"/>
                <a:cs typeface="Palanquin Medium"/>
                <a:sym typeface="Palanquin Medium"/>
              </a:endParaRPr>
            </a:p>
          </p:txBody>
        </p:sp>
      </p:grpSp>
      <p:sp>
        <p:nvSpPr>
          <p:cNvPr id="253" name="Google Shape;253;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7"/>
          <p:cNvSpPr txBox="1"/>
          <p:nvPr/>
        </p:nvSpPr>
        <p:spPr>
          <a:xfrm>
            <a:off x="1419450" y="260090"/>
            <a:ext cx="6305100" cy="14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3000">
                <a:solidFill>
                  <a:srgbClr val="003081"/>
                </a:solidFill>
                <a:latin typeface="Palanquin"/>
                <a:ea typeface="Palanquin"/>
                <a:cs typeface="Palanquin"/>
                <a:sym typeface="Palanquin"/>
              </a:rPr>
              <a:t>Pour quels </a:t>
            </a:r>
            <a:r>
              <a:rPr b="1" lang="fr" sz="3000">
                <a:solidFill>
                  <a:srgbClr val="003081"/>
                </a:solidFill>
                <a:latin typeface="Palanquin"/>
                <a:ea typeface="Palanquin"/>
                <a:cs typeface="Palanquin"/>
                <a:sym typeface="Palanquin"/>
              </a:rPr>
              <a:t>usagers</a:t>
            </a:r>
            <a:r>
              <a:rPr b="1" lang="fr" sz="3000">
                <a:solidFill>
                  <a:srgbClr val="003081"/>
                </a:solidFill>
                <a:latin typeface="Palanquin"/>
                <a:ea typeface="Palanquin"/>
                <a:cs typeface="Palanquin"/>
                <a:sym typeface="Palanquin"/>
              </a:rPr>
              <a:t> peut-on utiliser Aidants Connect ?</a:t>
            </a:r>
            <a:endParaRPr b="1" sz="3000">
              <a:solidFill>
                <a:srgbClr val="003081"/>
              </a:solidFill>
              <a:latin typeface="Palanquin"/>
              <a:ea typeface="Palanquin"/>
              <a:cs typeface="Palanquin"/>
              <a:sym typeface="Palanquin"/>
            </a:endParaRPr>
          </a:p>
        </p:txBody>
      </p:sp>
      <p:grpSp>
        <p:nvGrpSpPr>
          <p:cNvPr id="259" name="Google Shape;259;p27"/>
          <p:cNvGrpSpPr/>
          <p:nvPr/>
        </p:nvGrpSpPr>
        <p:grpSpPr>
          <a:xfrm rot="260">
            <a:off x="678334" y="2396218"/>
            <a:ext cx="3806641" cy="640060"/>
            <a:chOff x="5332275" y="1695525"/>
            <a:chExt cx="2881200" cy="1915200"/>
          </a:xfrm>
        </p:grpSpPr>
        <p:sp>
          <p:nvSpPr>
            <p:cNvPr id="260" name="Google Shape;260;p27"/>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261" name="Google Shape;261;p27"/>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Les usagers peu autonomes</a:t>
              </a:r>
              <a:endParaRPr>
                <a:solidFill>
                  <a:schemeClr val="lt1"/>
                </a:solidFill>
                <a:latin typeface="Palanquin Medium"/>
                <a:ea typeface="Palanquin Medium"/>
                <a:cs typeface="Palanquin Medium"/>
                <a:sym typeface="Palanquin Medium"/>
              </a:endParaRPr>
            </a:p>
          </p:txBody>
        </p:sp>
      </p:grpSp>
      <p:grpSp>
        <p:nvGrpSpPr>
          <p:cNvPr id="262" name="Google Shape;262;p27"/>
          <p:cNvGrpSpPr/>
          <p:nvPr/>
        </p:nvGrpSpPr>
        <p:grpSpPr>
          <a:xfrm rot="260">
            <a:off x="4659032" y="2396218"/>
            <a:ext cx="3806641" cy="640060"/>
            <a:chOff x="5332275" y="1695525"/>
            <a:chExt cx="2881200" cy="1915200"/>
          </a:xfrm>
        </p:grpSpPr>
        <p:sp>
          <p:nvSpPr>
            <p:cNvPr id="263" name="Google Shape;263;p27"/>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264" name="Google Shape;264;p27"/>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Les usagers en situation d’illectronisme</a:t>
              </a:r>
              <a:endParaRPr>
                <a:solidFill>
                  <a:schemeClr val="lt1"/>
                </a:solidFill>
                <a:latin typeface="Palanquin Medium"/>
                <a:ea typeface="Palanquin Medium"/>
                <a:cs typeface="Palanquin Medium"/>
                <a:sym typeface="Palanquin Medium"/>
              </a:endParaRPr>
            </a:p>
          </p:txBody>
        </p:sp>
      </p:grpSp>
      <p:grpSp>
        <p:nvGrpSpPr>
          <p:cNvPr id="265" name="Google Shape;265;p27"/>
          <p:cNvGrpSpPr/>
          <p:nvPr/>
        </p:nvGrpSpPr>
        <p:grpSpPr>
          <a:xfrm rot="260">
            <a:off x="678334" y="3161144"/>
            <a:ext cx="3806641" cy="640060"/>
            <a:chOff x="5332275" y="1695525"/>
            <a:chExt cx="2881200" cy="1915200"/>
          </a:xfrm>
        </p:grpSpPr>
        <p:sp>
          <p:nvSpPr>
            <p:cNvPr id="266" name="Google Shape;266;p27"/>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267" name="Google Shape;267;p27"/>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Les usagers sous tutelle ou curatelle</a:t>
              </a:r>
              <a:endParaRPr>
                <a:solidFill>
                  <a:schemeClr val="lt1"/>
                </a:solidFill>
                <a:latin typeface="Palanquin Medium"/>
                <a:ea typeface="Palanquin Medium"/>
                <a:cs typeface="Palanquin Medium"/>
                <a:sym typeface="Palanquin Medium"/>
              </a:endParaRPr>
            </a:p>
          </p:txBody>
        </p:sp>
      </p:grpSp>
      <p:grpSp>
        <p:nvGrpSpPr>
          <p:cNvPr id="268" name="Google Shape;268;p27"/>
          <p:cNvGrpSpPr/>
          <p:nvPr/>
        </p:nvGrpSpPr>
        <p:grpSpPr>
          <a:xfrm rot="260">
            <a:off x="4658900" y="3161144"/>
            <a:ext cx="3806774" cy="640060"/>
            <a:chOff x="5332175" y="1695525"/>
            <a:chExt cx="2881300" cy="1915200"/>
          </a:xfrm>
        </p:grpSpPr>
        <p:sp>
          <p:nvSpPr>
            <p:cNvPr id="269" name="Google Shape;269;p27"/>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270" name="Google Shape;270;p27"/>
            <p:cNvSpPr txBox="1"/>
            <p:nvPr/>
          </p:nvSpPr>
          <p:spPr>
            <a:xfrm>
              <a:off x="5332175" y="1874160"/>
              <a:ext cx="28812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Les usagers en manque de confiance avec qui vous effectuez partiellement la démarche</a:t>
              </a:r>
              <a:endParaRPr>
                <a:solidFill>
                  <a:schemeClr val="lt1"/>
                </a:solidFill>
                <a:latin typeface="Palanquin Medium"/>
                <a:ea typeface="Palanquin Medium"/>
                <a:cs typeface="Palanquin Medium"/>
                <a:sym typeface="Palanquin Medium"/>
              </a:endParaRPr>
            </a:p>
          </p:txBody>
        </p:sp>
      </p:grpSp>
      <p:grpSp>
        <p:nvGrpSpPr>
          <p:cNvPr id="271" name="Google Shape;271;p27"/>
          <p:cNvGrpSpPr/>
          <p:nvPr/>
        </p:nvGrpSpPr>
        <p:grpSpPr>
          <a:xfrm rot="260">
            <a:off x="678334" y="3926069"/>
            <a:ext cx="3806641" cy="640060"/>
            <a:chOff x="5332275" y="1695525"/>
            <a:chExt cx="2881200" cy="1915200"/>
          </a:xfrm>
        </p:grpSpPr>
        <p:sp>
          <p:nvSpPr>
            <p:cNvPr id="272" name="Google Shape;272;p27"/>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273" name="Google Shape;273;p27"/>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Les usagers qui veulent faire une démarche pour un proche</a:t>
              </a:r>
              <a:endParaRPr>
                <a:solidFill>
                  <a:schemeClr val="lt1"/>
                </a:solidFill>
                <a:latin typeface="Palanquin Medium"/>
                <a:ea typeface="Palanquin Medium"/>
                <a:cs typeface="Palanquin Medium"/>
                <a:sym typeface="Palanquin Medium"/>
              </a:endParaRPr>
            </a:p>
          </p:txBody>
        </p:sp>
      </p:grpSp>
      <p:grpSp>
        <p:nvGrpSpPr>
          <p:cNvPr id="274" name="Google Shape;274;p27"/>
          <p:cNvGrpSpPr/>
          <p:nvPr/>
        </p:nvGrpSpPr>
        <p:grpSpPr>
          <a:xfrm rot="260">
            <a:off x="4659032" y="3926069"/>
            <a:ext cx="3806641" cy="640060"/>
            <a:chOff x="5332275" y="1695525"/>
            <a:chExt cx="2881200" cy="1915200"/>
          </a:xfrm>
        </p:grpSpPr>
        <p:sp>
          <p:nvSpPr>
            <p:cNvPr id="275" name="Google Shape;275;p27"/>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276" name="Google Shape;276;p27"/>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Les usagers avec qui vous n’arrivez pas à communiquer</a:t>
              </a:r>
              <a:endParaRPr>
                <a:solidFill>
                  <a:schemeClr val="lt1"/>
                </a:solidFill>
                <a:latin typeface="Palanquin Medium"/>
                <a:ea typeface="Palanquin Medium"/>
                <a:cs typeface="Palanquin Medium"/>
                <a:sym typeface="Palanquin Medium"/>
              </a:endParaRPr>
            </a:p>
          </p:txBody>
        </p:sp>
      </p:grpSp>
      <p:sp>
        <p:nvSpPr>
          <p:cNvPr id="277" name="Google Shape;277;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8"/>
          <p:cNvSpPr txBox="1"/>
          <p:nvPr/>
        </p:nvSpPr>
        <p:spPr>
          <a:xfrm>
            <a:off x="826900" y="257572"/>
            <a:ext cx="6427500" cy="8697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2200"/>
              <a:buFont typeface="Arial"/>
              <a:buNone/>
            </a:pPr>
            <a:r>
              <a:rPr b="1" lang="fr" sz="2600">
                <a:solidFill>
                  <a:srgbClr val="FFFFFF"/>
                </a:solidFill>
                <a:highlight>
                  <a:srgbClr val="003081"/>
                </a:highlight>
                <a:latin typeface="Palanquin"/>
                <a:ea typeface="Palanquin"/>
                <a:cs typeface="Palanquin"/>
                <a:sym typeface="Palanquin"/>
              </a:rPr>
              <a:t>Aidants Connect pour favoriser l’autonomisation des usagers</a:t>
            </a:r>
            <a:endParaRPr i="0" sz="2600" u="none" cap="none" strike="noStrike">
              <a:solidFill>
                <a:srgbClr val="FFFFFF"/>
              </a:solidFill>
              <a:highlight>
                <a:srgbClr val="003081"/>
              </a:highlight>
              <a:latin typeface="Palanquin"/>
              <a:ea typeface="Palanquin"/>
              <a:cs typeface="Palanquin"/>
              <a:sym typeface="Palanquin"/>
            </a:endParaRPr>
          </a:p>
        </p:txBody>
      </p:sp>
      <p:sp>
        <p:nvSpPr>
          <p:cNvPr id="283" name="Google Shape;283;p28"/>
          <p:cNvSpPr/>
          <p:nvPr/>
        </p:nvSpPr>
        <p:spPr>
          <a:xfrm rot="-5400000">
            <a:off x="-1037925" y="1627375"/>
            <a:ext cx="2927400" cy="241800"/>
          </a:xfrm>
          <a:prstGeom prst="rect">
            <a:avLst/>
          </a:prstGeom>
          <a:noFill/>
          <a:ln cap="flat" cmpd="sng" w="9525">
            <a:solidFill>
              <a:srgbClr val="FF33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100"/>
              <a:buFont typeface="Arial"/>
              <a:buNone/>
            </a:pPr>
            <a:r>
              <a:rPr b="1" lang="fr" sz="1000">
                <a:solidFill>
                  <a:srgbClr val="FF3333"/>
                </a:solidFill>
                <a:latin typeface="Palanquin"/>
                <a:ea typeface="Palanquin"/>
                <a:cs typeface="Palanquin"/>
                <a:sym typeface="Palanquin"/>
              </a:rPr>
              <a:t>Quiz META</a:t>
            </a:r>
            <a:endParaRPr sz="1000"/>
          </a:p>
        </p:txBody>
      </p:sp>
      <p:sp>
        <p:nvSpPr>
          <p:cNvPr id="284" name="Google Shape;284;p28"/>
          <p:cNvSpPr txBox="1"/>
          <p:nvPr/>
        </p:nvSpPr>
        <p:spPr>
          <a:xfrm>
            <a:off x="2826950" y="2110250"/>
            <a:ext cx="5721600" cy="24711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Clr>
                <a:srgbClr val="003081"/>
              </a:buClr>
              <a:buSzPts val="1200"/>
              <a:buFont typeface="Palanquin Medium"/>
              <a:buChar char="➔"/>
            </a:pPr>
            <a:r>
              <a:rPr lang="fr" sz="1200">
                <a:solidFill>
                  <a:srgbClr val="003081"/>
                </a:solidFill>
                <a:latin typeface="Palanquin Medium"/>
                <a:ea typeface="Palanquin Medium"/>
                <a:cs typeface="Palanquin Medium"/>
                <a:sym typeface="Palanquin Medium"/>
              </a:rPr>
              <a:t>Le mandat Aidants Connect rassure l’usager et sécurise l’accompagnement, il peut notamment être utilisé dans le cadre de démarches urgentes pour garantir l’accès aux droits des plus vulnérables</a:t>
            </a:r>
            <a:br>
              <a:rPr lang="fr" sz="1200">
                <a:solidFill>
                  <a:srgbClr val="003081"/>
                </a:solidFill>
                <a:latin typeface="Palanquin Medium"/>
                <a:ea typeface="Palanquin Medium"/>
                <a:cs typeface="Palanquin Medium"/>
                <a:sym typeface="Palanquin Medium"/>
              </a:rPr>
            </a:br>
            <a:endParaRPr sz="1200">
              <a:solidFill>
                <a:srgbClr val="003081"/>
              </a:solidFill>
              <a:latin typeface="Palanquin Medium"/>
              <a:ea typeface="Palanquin Medium"/>
              <a:cs typeface="Palanquin Medium"/>
              <a:sym typeface="Palanquin Medium"/>
            </a:endParaRPr>
          </a:p>
          <a:p>
            <a:pPr indent="-304800" lvl="0" marL="457200" rtl="0" algn="l">
              <a:spcBef>
                <a:spcPts val="0"/>
              </a:spcBef>
              <a:spcAft>
                <a:spcPts val="0"/>
              </a:spcAft>
              <a:buClr>
                <a:srgbClr val="003081"/>
              </a:buClr>
              <a:buSzPts val="1200"/>
              <a:buFont typeface="Palanquin Medium"/>
              <a:buChar char="➔"/>
            </a:pPr>
            <a:r>
              <a:rPr lang="fr" sz="1200">
                <a:solidFill>
                  <a:srgbClr val="003081"/>
                </a:solidFill>
                <a:latin typeface="Palanquin Medium"/>
                <a:ea typeface="Palanquin Medium"/>
                <a:cs typeface="Palanquin Medium"/>
                <a:sym typeface="Palanquin Medium"/>
              </a:rPr>
              <a:t>L’usager peut reprendre la main à tout moment et effectuer lui-même une partie de la démarche</a:t>
            </a:r>
            <a:br>
              <a:rPr lang="fr" sz="1200">
                <a:solidFill>
                  <a:srgbClr val="003081"/>
                </a:solidFill>
                <a:latin typeface="Palanquin Medium"/>
                <a:ea typeface="Palanquin Medium"/>
                <a:cs typeface="Palanquin Medium"/>
                <a:sym typeface="Palanquin Medium"/>
              </a:rPr>
            </a:br>
            <a:endParaRPr sz="1200">
              <a:solidFill>
                <a:srgbClr val="003081"/>
              </a:solidFill>
              <a:latin typeface="Palanquin Medium"/>
              <a:ea typeface="Palanquin Medium"/>
              <a:cs typeface="Palanquin Medium"/>
              <a:sym typeface="Palanquin Medium"/>
            </a:endParaRPr>
          </a:p>
          <a:p>
            <a:pPr indent="-304800" lvl="0" marL="457200" rtl="0" algn="l">
              <a:spcBef>
                <a:spcPts val="0"/>
              </a:spcBef>
              <a:spcAft>
                <a:spcPts val="0"/>
              </a:spcAft>
              <a:buClr>
                <a:srgbClr val="003081"/>
              </a:buClr>
              <a:buSzPts val="1200"/>
              <a:buFont typeface="Palanquin Medium"/>
              <a:buChar char="➔"/>
            </a:pPr>
            <a:r>
              <a:rPr lang="fr" sz="1200">
                <a:solidFill>
                  <a:srgbClr val="003081"/>
                </a:solidFill>
                <a:latin typeface="Palanquin Medium"/>
                <a:ea typeface="Palanquin Medium"/>
                <a:cs typeface="Palanquin Medium"/>
                <a:sym typeface="Palanquin Medium"/>
              </a:rPr>
              <a:t>La création d’un mandat peut permettre de détecter la volonté de l’usager à devenir autonome</a:t>
            </a:r>
            <a:br>
              <a:rPr lang="fr" sz="1200">
                <a:solidFill>
                  <a:srgbClr val="003081"/>
                </a:solidFill>
                <a:latin typeface="Palanquin Medium"/>
                <a:ea typeface="Palanquin Medium"/>
                <a:cs typeface="Palanquin Medium"/>
                <a:sym typeface="Palanquin Medium"/>
              </a:rPr>
            </a:br>
            <a:endParaRPr sz="1200">
              <a:solidFill>
                <a:srgbClr val="003081"/>
              </a:solidFill>
              <a:latin typeface="Palanquin Medium"/>
              <a:ea typeface="Palanquin Medium"/>
              <a:cs typeface="Palanquin Medium"/>
              <a:sym typeface="Palanquin Medium"/>
            </a:endParaRPr>
          </a:p>
          <a:p>
            <a:pPr indent="-304800" lvl="0" marL="457200" rtl="0" algn="l">
              <a:spcBef>
                <a:spcPts val="0"/>
              </a:spcBef>
              <a:spcAft>
                <a:spcPts val="0"/>
              </a:spcAft>
              <a:buClr>
                <a:srgbClr val="003081"/>
              </a:buClr>
              <a:buSzPts val="1200"/>
              <a:buFont typeface="Palanquin Medium"/>
              <a:buChar char="➔"/>
            </a:pPr>
            <a:r>
              <a:rPr lang="fr" sz="1200">
                <a:solidFill>
                  <a:srgbClr val="003081"/>
                </a:solidFill>
                <a:latin typeface="Palanquin Medium"/>
                <a:ea typeface="Palanquin Medium"/>
                <a:cs typeface="Palanquin Medium"/>
                <a:sym typeface="Palanquin Medium"/>
              </a:rPr>
              <a:t>L’usager peut être redirigé vers un médiateur numérique ou conseiller numérique au sein ou en dehors de la structure et se voir proposer des ateliers pour aider à la prise en main d’équipements informatiques</a:t>
            </a:r>
            <a:br>
              <a:rPr lang="fr" sz="1200">
                <a:solidFill>
                  <a:srgbClr val="003081"/>
                </a:solidFill>
                <a:latin typeface="Palanquin Medium"/>
                <a:ea typeface="Palanquin Medium"/>
                <a:cs typeface="Palanquin Medium"/>
                <a:sym typeface="Palanquin Medium"/>
              </a:rPr>
            </a:br>
            <a:endParaRPr sz="1200">
              <a:solidFill>
                <a:srgbClr val="003081"/>
              </a:solidFill>
              <a:latin typeface="Palanquin Medium"/>
              <a:ea typeface="Palanquin Medium"/>
              <a:cs typeface="Palanquin Medium"/>
              <a:sym typeface="Palanquin Medium"/>
            </a:endParaRPr>
          </a:p>
          <a:p>
            <a:pPr indent="-304800" lvl="0" marL="457200" rtl="0" algn="l">
              <a:spcBef>
                <a:spcPts val="0"/>
              </a:spcBef>
              <a:spcAft>
                <a:spcPts val="0"/>
              </a:spcAft>
              <a:buClr>
                <a:srgbClr val="003081"/>
              </a:buClr>
              <a:buSzPts val="1200"/>
              <a:buFont typeface="Palanquin Medium"/>
              <a:buChar char="➔"/>
            </a:pPr>
            <a:r>
              <a:rPr lang="fr" sz="1200">
                <a:solidFill>
                  <a:srgbClr val="003081"/>
                </a:solidFill>
                <a:latin typeface="Palanquin Medium"/>
                <a:ea typeface="Palanquin Medium"/>
                <a:cs typeface="Palanquin Medium"/>
                <a:sym typeface="Palanquin Medium"/>
              </a:rPr>
              <a:t>Il n’est pas forcément nécessaire de créer un mandat long pour effectuer des démarches récurrentes, un mandat court peut être facilement renouvelé</a:t>
            </a:r>
            <a:endParaRPr sz="1200">
              <a:solidFill>
                <a:srgbClr val="003081"/>
              </a:solidFill>
              <a:latin typeface="Palanquin Medium"/>
              <a:ea typeface="Palanquin Medium"/>
              <a:cs typeface="Palanquin Medium"/>
              <a:sym typeface="Palanquin Medium"/>
            </a:endParaRPr>
          </a:p>
        </p:txBody>
      </p:sp>
      <p:sp>
        <p:nvSpPr>
          <p:cNvPr id="285" name="Google Shape;285;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9"/>
          <p:cNvSpPr txBox="1"/>
          <p:nvPr/>
        </p:nvSpPr>
        <p:spPr>
          <a:xfrm>
            <a:off x="1419450" y="260090"/>
            <a:ext cx="6305100" cy="14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3000">
                <a:solidFill>
                  <a:srgbClr val="003081"/>
                </a:solidFill>
                <a:latin typeface="Palanquin"/>
                <a:ea typeface="Palanquin"/>
                <a:cs typeface="Palanquin"/>
                <a:sym typeface="Palanquin"/>
              </a:rPr>
              <a:t>Dans quelles situations l’aidant doit-il créer un mandat ?</a:t>
            </a:r>
            <a:endParaRPr b="1" sz="3000">
              <a:solidFill>
                <a:srgbClr val="003081"/>
              </a:solidFill>
              <a:latin typeface="Palanquin"/>
              <a:ea typeface="Palanquin"/>
              <a:cs typeface="Palanquin"/>
              <a:sym typeface="Palanquin"/>
            </a:endParaRPr>
          </a:p>
        </p:txBody>
      </p:sp>
      <p:grpSp>
        <p:nvGrpSpPr>
          <p:cNvPr id="291" name="Google Shape;291;p29"/>
          <p:cNvGrpSpPr/>
          <p:nvPr/>
        </p:nvGrpSpPr>
        <p:grpSpPr>
          <a:xfrm rot="260">
            <a:off x="678334" y="2396218"/>
            <a:ext cx="3806641" cy="640060"/>
            <a:chOff x="5332275" y="1695525"/>
            <a:chExt cx="2881200" cy="1915200"/>
          </a:xfrm>
        </p:grpSpPr>
        <p:sp>
          <p:nvSpPr>
            <p:cNvPr id="292" name="Google Shape;292;p29"/>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293" name="Google Shape;293;p29"/>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Quand l’aidant complète un formulaire avec les données de l’usager</a:t>
              </a:r>
              <a:endParaRPr>
                <a:solidFill>
                  <a:schemeClr val="lt1"/>
                </a:solidFill>
                <a:latin typeface="Palanquin Medium"/>
                <a:ea typeface="Palanquin Medium"/>
                <a:cs typeface="Palanquin Medium"/>
                <a:sym typeface="Palanquin Medium"/>
              </a:endParaRPr>
            </a:p>
          </p:txBody>
        </p:sp>
      </p:grpSp>
      <p:grpSp>
        <p:nvGrpSpPr>
          <p:cNvPr id="294" name="Google Shape;294;p29"/>
          <p:cNvGrpSpPr/>
          <p:nvPr/>
        </p:nvGrpSpPr>
        <p:grpSpPr>
          <a:xfrm rot="260">
            <a:off x="4659032" y="2396218"/>
            <a:ext cx="3806641" cy="640060"/>
            <a:chOff x="5332275" y="1695525"/>
            <a:chExt cx="2881200" cy="1915200"/>
          </a:xfrm>
        </p:grpSpPr>
        <p:sp>
          <p:nvSpPr>
            <p:cNvPr id="295" name="Google Shape;295;p29"/>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296" name="Google Shape;296;p29"/>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Quand l’aidant effectue toute une démarche pour le compte de l’usager</a:t>
              </a:r>
              <a:endParaRPr>
                <a:solidFill>
                  <a:schemeClr val="lt1"/>
                </a:solidFill>
                <a:latin typeface="Palanquin Medium"/>
                <a:ea typeface="Palanquin Medium"/>
                <a:cs typeface="Palanquin Medium"/>
                <a:sym typeface="Palanquin Medium"/>
              </a:endParaRPr>
            </a:p>
          </p:txBody>
        </p:sp>
      </p:grpSp>
      <p:grpSp>
        <p:nvGrpSpPr>
          <p:cNvPr id="297" name="Google Shape;297;p29"/>
          <p:cNvGrpSpPr/>
          <p:nvPr/>
        </p:nvGrpSpPr>
        <p:grpSpPr>
          <a:xfrm rot="260">
            <a:off x="678334" y="3161144"/>
            <a:ext cx="3806641" cy="640060"/>
            <a:chOff x="5332275" y="1695525"/>
            <a:chExt cx="2881200" cy="1915200"/>
          </a:xfrm>
        </p:grpSpPr>
        <p:sp>
          <p:nvSpPr>
            <p:cNvPr id="298" name="Google Shape;298;p29"/>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299" name="Google Shape;299;p29"/>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
                  <a:solidFill>
                    <a:schemeClr val="lt1"/>
                  </a:solidFill>
                  <a:latin typeface="Palanquin Medium"/>
                  <a:ea typeface="Palanquin Medium"/>
                  <a:cs typeface="Palanquin Medium"/>
                  <a:sym typeface="Palanquin Medium"/>
                </a:rPr>
                <a:t>Quand l’usager effectue sa démarche devant l’aidant</a:t>
              </a:r>
              <a:endParaRPr>
                <a:solidFill>
                  <a:schemeClr val="lt1"/>
                </a:solidFill>
                <a:latin typeface="Palanquin Medium"/>
                <a:ea typeface="Palanquin Medium"/>
                <a:cs typeface="Palanquin Medium"/>
                <a:sym typeface="Palanquin Medium"/>
              </a:endParaRPr>
            </a:p>
          </p:txBody>
        </p:sp>
      </p:grpSp>
      <p:grpSp>
        <p:nvGrpSpPr>
          <p:cNvPr id="300" name="Google Shape;300;p29"/>
          <p:cNvGrpSpPr/>
          <p:nvPr/>
        </p:nvGrpSpPr>
        <p:grpSpPr>
          <a:xfrm rot="260">
            <a:off x="4659032" y="3161144"/>
            <a:ext cx="3806641" cy="640060"/>
            <a:chOff x="5332275" y="1695525"/>
            <a:chExt cx="2881200" cy="1915200"/>
          </a:xfrm>
        </p:grpSpPr>
        <p:sp>
          <p:nvSpPr>
            <p:cNvPr id="301" name="Google Shape;301;p29"/>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302" name="Google Shape;302;p29"/>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Quand l’aidant crée un identifiant de connexion pour l’usager</a:t>
              </a:r>
              <a:endParaRPr>
                <a:solidFill>
                  <a:schemeClr val="lt1"/>
                </a:solidFill>
                <a:latin typeface="Palanquin Medium"/>
                <a:ea typeface="Palanquin Medium"/>
                <a:cs typeface="Palanquin Medium"/>
                <a:sym typeface="Palanquin Medium"/>
              </a:endParaRPr>
            </a:p>
          </p:txBody>
        </p:sp>
      </p:grpSp>
      <p:grpSp>
        <p:nvGrpSpPr>
          <p:cNvPr id="303" name="Google Shape;303;p29"/>
          <p:cNvGrpSpPr/>
          <p:nvPr/>
        </p:nvGrpSpPr>
        <p:grpSpPr>
          <a:xfrm rot="260">
            <a:off x="678334" y="3926069"/>
            <a:ext cx="3806641" cy="640060"/>
            <a:chOff x="5332275" y="1695525"/>
            <a:chExt cx="2881200" cy="1915200"/>
          </a:xfrm>
        </p:grpSpPr>
        <p:sp>
          <p:nvSpPr>
            <p:cNvPr id="304" name="Google Shape;304;p29"/>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305" name="Google Shape;305;p29"/>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Quand l’usager demande de faire une démarche pour un de ses proches</a:t>
              </a:r>
              <a:endParaRPr>
                <a:solidFill>
                  <a:schemeClr val="lt1"/>
                </a:solidFill>
                <a:latin typeface="Palanquin Medium"/>
                <a:ea typeface="Palanquin Medium"/>
                <a:cs typeface="Palanquin Medium"/>
                <a:sym typeface="Palanquin Medium"/>
              </a:endParaRPr>
            </a:p>
          </p:txBody>
        </p:sp>
      </p:grpSp>
      <p:grpSp>
        <p:nvGrpSpPr>
          <p:cNvPr id="306" name="Google Shape;306;p29"/>
          <p:cNvGrpSpPr/>
          <p:nvPr/>
        </p:nvGrpSpPr>
        <p:grpSpPr>
          <a:xfrm rot="260">
            <a:off x="4659032" y="3926069"/>
            <a:ext cx="3806641" cy="640060"/>
            <a:chOff x="5332275" y="1695525"/>
            <a:chExt cx="2881200" cy="1915200"/>
          </a:xfrm>
        </p:grpSpPr>
        <p:sp>
          <p:nvSpPr>
            <p:cNvPr id="307" name="Google Shape;307;p29"/>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308" name="Google Shape;308;p29"/>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Quand l’usager n’a pas de démarche à effectuer</a:t>
              </a:r>
              <a:endParaRPr>
                <a:solidFill>
                  <a:schemeClr val="lt1"/>
                </a:solidFill>
                <a:latin typeface="Palanquin Medium"/>
                <a:ea typeface="Palanquin Medium"/>
                <a:cs typeface="Palanquin Medium"/>
                <a:sym typeface="Palanquin Medium"/>
              </a:endParaRPr>
            </a:p>
          </p:txBody>
        </p:sp>
      </p:grpSp>
      <p:sp>
        <p:nvSpPr>
          <p:cNvPr id="309" name="Google Shape;309;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310" name="Google Shape;310;p29"/>
          <p:cNvSpPr txBox="1"/>
          <p:nvPr/>
        </p:nvSpPr>
        <p:spPr>
          <a:xfrm>
            <a:off x="-1310050" y="-1477500"/>
            <a:ext cx="51438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200">
                <a:solidFill>
                  <a:srgbClr val="CC0000"/>
                </a:solidFill>
                <a:latin typeface="Poppins"/>
                <a:ea typeface="Poppins"/>
                <a:cs typeface="Poppins"/>
                <a:sym typeface="Poppins"/>
              </a:rPr>
              <a:t>- Quand l’usager effectue sa démarche devant moi </a:t>
            </a:r>
            <a:br>
              <a:rPr lang="fr" sz="1200">
                <a:solidFill>
                  <a:srgbClr val="CC0000"/>
                </a:solidFill>
                <a:latin typeface="Poppins"/>
                <a:ea typeface="Poppins"/>
                <a:cs typeface="Poppins"/>
                <a:sym typeface="Poppins"/>
              </a:rPr>
            </a:br>
            <a:r>
              <a:rPr lang="fr" sz="1200">
                <a:solidFill>
                  <a:srgbClr val="CC0000"/>
                </a:solidFill>
                <a:latin typeface="Poppins"/>
                <a:ea typeface="Poppins"/>
                <a:cs typeface="Poppins"/>
                <a:sym typeface="Poppins"/>
              </a:rPr>
              <a:t>- Quand l’usager me demande de faire une démarche pour un de ses proches</a:t>
            </a:r>
            <a:br>
              <a:rPr lang="fr" sz="1200">
                <a:solidFill>
                  <a:schemeClr val="dk1"/>
                </a:solidFill>
                <a:latin typeface="Poppins"/>
                <a:ea typeface="Poppins"/>
                <a:cs typeface="Poppins"/>
                <a:sym typeface="Poppins"/>
              </a:rPr>
            </a:br>
            <a:r>
              <a:rPr lang="fr" sz="1200">
                <a:solidFill>
                  <a:srgbClr val="6AA84F"/>
                </a:solidFill>
                <a:latin typeface="Poppins"/>
                <a:ea typeface="Poppins"/>
                <a:cs typeface="Poppins"/>
                <a:sym typeface="Poppins"/>
              </a:rPr>
              <a:t>- Quand je complète un formulaire avec les données de l’usager</a:t>
            </a:r>
            <a:br>
              <a:rPr lang="fr" sz="1200">
                <a:solidFill>
                  <a:srgbClr val="6AA84F"/>
                </a:solidFill>
                <a:latin typeface="Poppins"/>
                <a:ea typeface="Poppins"/>
                <a:cs typeface="Poppins"/>
                <a:sym typeface="Poppins"/>
              </a:rPr>
            </a:br>
            <a:r>
              <a:rPr lang="fr" sz="1200">
                <a:solidFill>
                  <a:srgbClr val="6AA84F"/>
                </a:solidFill>
                <a:latin typeface="Poppins"/>
                <a:ea typeface="Poppins"/>
                <a:cs typeface="Poppins"/>
                <a:sym typeface="Poppins"/>
              </a:rPr>
              <a:t>- Quand j’effectue toute une démarche pour le compte de l’usager</a:t>
            </a:r>
            <a:br>
              <a:rPr lang="fr" sz="1200">
                <a:solidFill>
                  <a:srgbClr val="6AA84F"/>
                </a:solidFill>
                <a:latin typeface="Poppins"/>
                <a:ea typeface="Poppins"/>
                <a:cs typeface="Poppins"/>
                <a:sym typeface="Poppins"/>
              </a:rPr>
            </a:br>
            <a:r>
              <a:rPr lang="fr" sz="1200">
                <a:solidFill>
                  <a:srgbClr val="6AA84F"/>
                </a:solidFill>
                <a:latin typeface="Poppins"/>
                <a:ea typeface="Poppins"/>
                <a:cs typeface="Poppins"/>
                <a:sym typeface="Poppins"/>
              </a:rPr>
              <a:t>- Quand je crée un identifiant de connexion pour l’usager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0"/>
          <p:cNvSpPr txBox="1"/>
          <p:nvPr/>
        </p:nvSpPr>
        <p:spPr>
          <a:xfrm>
            <a:off x="1419450" y="260090"/>
            <a:ext cx="6305100" cy="14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3000">
                <a:solidFill>
                  <a:srgbClr val="003081"/>
                </a:solidFill>
                <a:latin typeface="Palanquin"/>
                <a:ea typeface="Palanquin"/>
                <a:cs typeface="Palanquin"/>
                <a:sym typeface="Palanquin"/>
              </a:rPr>
              <a:t>Dans quelles situations l’aidant doit-il créer un mandat ?</a:t>
            </a:r>
            <a:endParaRPr b="1" sz="3000">
              <a:solidFill>
                <a:srgbClr val="003081"/>
              </a:solidFill>
              <a:latin typeface="Palanquin"/>
              <a:ea typeface="Palanquin"/>
              <a:cs typeface="Palanquin"/>
              <a:sym typeface="Palanquin"/>
            </a:endParaRPr>
          </a:p>
        </p:txBody>
      </p:sp>
      <p:grpSp>
        <p:nvGrpSpPr>
          <p:cNvPr id="316" name="Google Shape;316;p30"/>
          <p:cNvGrpSpPr/>
          <p:nvPr/>
        </p:nvGrpSpPr>
        <p:grpSpPr>
          <a:xfrm rot="260">
            <a:off x="678334" y="2396218"/>
            <a:ext cx="3806641" cy="640060"/>
            <a:chOff x="5332275" y="1695525"/>
            <a:chExt cx="2881200" cy="1915200"/>
          </a:xfrm>
        </p:grpSpPr>
        <p:sp>
          <p:nvSpPr>
            <p:cNvPr id="317" name="Google Shape;317;p30"/>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318" name="Google Shape;318;p30"/>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Quand l’aidant complète un formulaire avec les données de l’usager</a:t>
              </a:r>
              <a:endParaRPr>
                <a:solidFill>
                  <a:schemeClr val="lt1"/>
                </a:solidFill>
                <a:latin typeface="Palanquin Medium"/>
                <a:ea typeface="Palanquin Medium"/>
                <a:cs typeface="Palanquin Medium"/>
                <a:sym typeface="Palanquin Medium"/>
              </a:endParaRPr>
            </a:p>
          </p:txBody>
        </p:sp>
      </p:grpSp>
      <p:grpSp>
        <p:nvGrpSpPr>
          <p:cNvPr id="319" name="Google Shape;319;p30"/>
          <p:cNvGrpSpPr/>
          <p:nvPr/>
        </p:nvGrpSpPr>
        <p:grpSpPr>
          <a:xfrm rot="260">
            <a:off x="4659032" y="2396218"/>
            <a:ext cx="3806641" cy="640060"/>
            <a:chOff x="5332275" y="1695525"/>
            <a:chExt cx="2881200" cy="1915200"/>
          </a:xfrm>
        </p:grpSpPr>
        <p:sp>
          <p:nvSpPr>
            <p:cNvPr id="320" name="Google Shape;320;p30"/>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321" name="Google Shape;321;p30"/>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Quand l’aidant effectue toute une démarche pour le compte de l’usager</a:t>
              </a:r>
              <a:endParaRPr>
                <a:solidFill>
                  <a:schemeClr val="lt1"/>
                </a:solidFill>
                <a:latin typeface="Palanquin Medium"/>
                <a:ea typeface="Palanquin Medium"/>
                <a:cs typeface="Palanquin Medium"/>
                <a:sym typeface="Palanquin Medium"/>
              </a:endParaRPr>
            </a:p>
          </p:txBody>
        </p:sp>
      </p:grpSp>
      <p:grpSp>
        <p:nvGrpSpPr>
          <p:cNvPr id="322" name="Google Shape;322;p30"/>
          <p:cNvGrpSpPr/>
          <p:nvPr/>
        </p:nvGrpSpPr>
        <p:grpSpPr>
          <a:xfrm rot="260">
            <a:off x="678334" y="3161144"/>
            <a:ext cx="3806641" cy="640060"/>
            <a:chOff x="5332275" y="1695525"/>
            <a:chExt cx="2881200" cy="1915200"/>
          </a:xfrm>
        </p:grpSpPr>
        <p:sp>
          <p:nvSpPr>
            <p:cNvPr id="323" name="Google Shape;323;p30"/>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324" name="Google Shape;324;p30"/>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Quand l’usager effectue sa démarche devant l’aidant</a:t>
              </a:r>
              <a:endParaRPr>
                <a:solidFill>
                  <a:schemeClr val="lt1"/>
                </a:solidFill>
                <a:latin typeface="Palanquin Medium"/>
                <a:ea typeface="Palanquin Medium"/>
                <a:cs typeface="Palanquin Medium"/>
                <a:sym typeface="Palanquin Medium"/>
              </a:endParaRPr>
            </a:p>
          </p:txBody>
        </p:sp>
      </p:grpSp>
      <p:grpSp>
        <p:nvGrpSpPr>
          <p:cNvPr id="325" name="Google Shape;325;p30"/>
          <p:cNvGrpSpPr/>
          <p:nvPr/>
        </p:nvGrpSpPr>
        <p:grpSpPr>
          <a:xfrm rot="260">
            <a:off x="4659032" y="3161144"/>
            <a:ext cx="3806641" cy="640060"/>
            <a:chOff x="5332275" y="1695525"/>
            <a:chExt cx="2881200" cy="1915200"/>
          </a:xfrm>
        </p:grpSpPr>
        <p:sp>
          <p:nvSpPr>
            <p:cNvPr id="326" name="Google Shape;326;p30"/>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327" name="Google Shape;327;p30"/>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Quand l’aidant crée un identifiant de connexion pour l’usager</a:t>
              </a:r>
              <a:endParaRPr>
                <a:solidFill>
                  <a:schemeClr val="lt1"/>
                </a:solidFill>
                <a:latin typeface="Palanquin Medium"/>
                <a:ea typeface="Palanquin Medium"/>
                <a:cs typeface="Palanquin Medium"/>
                <a:sym typeface="Palanquin Medium"/>
              </a:endParaRPr>
            </a:p>
          </p:txBody>
        </p:sp>
      </p:grpSp>
      <p:grpSp>
        <p:nvGrpSpPr>
          <p:cNvPr id="328" name="Google Shape;328;p30"/>
          <p:cNvGrpSpPr/>
          <p:nvPr/>
        </p:nvGrpSpPr>
        <p:grpSpPr>
          <a:xfrm rot="260">
            <a:off x="678334" y="3926069"/>
            <a:ext cx="3806641" cy="640060"/>
            <a:chOff x="5332275" y="1695525"/>
            <a:chExt cx="2881200" cy="1915200"/>
          </a:xfrm>
        </p:grpSpPr>
        <p:sp>
          <p:nvSpPr>
            <p:cNvPr id="329" name="Google Shape;329;p30"/>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330" name="Google Shape;330;p30"/>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Quand l’usager demande de faire une démarche pour un de ses proches</a:t>
              </a:r>
              <a:endParaRPr>
                <a:solidFill>
                  <a:schemeClr val="lt1"/>
                </a:solidFill>
                <a:latin typeface="Palanquin Medium"/>
                <a:ea typeface="Palanquin Medium"/>
                <a:cs typeface="Palanquin Medium"/>
                <a:sym typeface="Palanquin Medium"/>
              </a:endParaRPr>
            </a:p>
          </p:txBody>
        </p:sp>
      </p:grpSp>
      <p:grpSp>
        <p:nvGrpSpPr>
          <p:cNvPr id="331" name="Google Shape;331;p30"/>
          <p:cNvGrpSpPr/>
          <p:nvPr/>
        </p:nvGrpSpPr>
        <p:grpSpPr>
          <a:xfrm rot="260">
            <a:off x="4659032" y="3926069"/>
            <a:ext cx="3806641" cy="640060"/>
            <a:chOff x="5332275" y="1695525"/>
            <a:chExt cx="2881200" cy="1915200"/>
          </a:xfrm>
        </p:grpSpPr>
        <p:sp>
          <p:nvSpPr>
            <p:cNvPr id="332" name="Google Shape;332;p30"/>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333" name="Google Shape;333;p30"/>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Quand l’usager n’a pas de démarche à effectuer</a:t>
              </a:r>
              <a:endParaRPr>
                <a:solidFill>
                  <a:schemeClr val="lt1"/>
                </a:solidFill>
                <a:latin typeface="Palanquin Medium"/>
                <a:ea typeface="Palanquin Medium"/>
                <a:cs typeface="Palanquin Medium"/>
                <a:sym typeface="Palanquin Medium"/>
              </a:endParaRPr>
            </a:p>
          </p:txBody>
        </p:sp>
      </p:grpSp>
      <p:sp>
        <p:nvSpPr>
          <p:cNvPr id="334" name="Google Shape;334;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335" name="Google Shape;335;p30"/>
          <p:cNvSpPr txBox="1"/>
          <p:nvPr/>
        </p:nvSpPr>
        <p:spPr>
          <a:xfrm>
            <a:off x="-1310050" y="-1477500"/>
            <a:ext cx="51438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200">
                <a:solidFill>
                  <a:srgbClr val="CC0000"/>
                </a:solidFill>
                <a:latin typeface="Poppins"/>
                <a:ea typeface="Poppins"/>
                <a:cs typeface="Poppins"/>
                <a:sym typeface="Poppins"/>
              </a:rPr>
              <a:t>- Quand l’usager effectue sa démarche devant moi </a:t>
            </a:r>
            <a:br>
              <a:rPr lang="fr" sz="1200">
                <a:solidFill>
                  <a:srgbClr val="CC0000"/>
                </a:solidFill>
                <a:latin typeface="Poppins"/>
                <a:ea typeface="Poppins"/>
                <a:cs typeface="Poppins"/>
                <a:sym typeface="Poppins"/>
              </a:rPr>
            </a:br>
            <a:r>
              <a:rPr lang="fr" sz="1200">
                <a:solidFill>
                  <a:srgbClr val="CC0000"/>
                </a:solidFill>
                <a:latin typeface="Poppins"/>
                <a:ea typeface="Poppins"/>
                <a:cs typeface="Poppins"/>
                <a:sym typeface="Poppins"/>
              </a:rPr>
              <a:t>- Quand l’usager me demande de faire une démarche pour un de ses proches</a:t>
            </a:r>
            <a:br>
              <a:rPr lang="fr" sz="1200">
                <a:solidFill>
                  <a:schemeClr val="dk1"/>
                </a:solidFill>
                <a:latin typeface="Poppins"/>
                <a:ea typeface="Poppins"/>
                <a:cs typeface="Poppins"/>
                <a:sym typeface="Poppins"/>
              </a:rPr>
            </a:br>
            <a:r>
              <a:rPr lang="fr" sz="1200">
                <a:solidFill>
                  <a:srgbClr val="6AA84F"/>
                </a:solidFill>
                <a:latin typeface="Poppins"/>
                <a:ea typeface="Poppins"/>
                <a:cs typeface="Poppins"/>
                <a:sym typeface="Poppins"/>
              </a:rPr>
              <a:t>- Quand je complète un formulaire avec les données de l’usager</a:t>
            </a:r>
            <a:br>
              <a:rPr lang="fr" sz="1200">
                <a:solidFill>
                  <a:srgbClr val="6AA84F"/>
                </a:solidFill>
                <a:latin typeface="Poppins"/>
                <a:ea typeface="Poppins"/>
                <a:cs typeface="Poppins"/>
                <a:sym typeface="Poppins"/>
              </a:rPr>
            </a:br>
            <a:r>
              <a:rPr lang="fr" sz="1200">
                <a:solidFill>
                  <a:srgbClr val="6AA84F"/>
                </a:solidFill>
                <a:latin typeface="Poppins"/>
                <a:ea typeface="Poppins"/>
                <a:cs typeface="Poppins"/>
                <a:sym typeface="Poppins"/>
              </a:rPr>
              <a:t>- Quand j’effectue toute une démarche pour le compte de l’usager</a:t>
            </a:r>
            <a:br>
              <a:rPr lang="fr" sz="1200">
                <a:solidFill>
                  <a:srgbClr val="6AA84F"/>
                </a:solidFill>
                <a:latin typeface="Poppins"/>
                <a:ea typeface="Poppins"/>
                <a:cs typeface="Poppins"/>
                <a:sym typeface="Poppins"/>
              </a:rPr>
            </a:br>
            <a:r>
              <a:rPr lang="fr" sz="1200">
                <a:solidFill>
                  <a:srgbClr val="6AA84F"/>
                </a:solidFill>
                <a:latin typeface="Poppins"/>
                <a:ea typeface="Poppins"/>
                <a:cs typeface="Poppins"/>
                <a:sym typeface="Poppins"/>
              </a:rPr>
              <a:t>- Quand je crée un identifiant de connexion pour l’usager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1"/>
          <p:cNvSpPr txBox="1"/>
          <p:nvPr/>
        </p:nvSpPr>
        <p:spPr>
          <a:xfrm>
            <a:off x="826900" y="257572"/>
            <a:ext cx="6427500" cy="469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2200"/>
              <a:buFont typeface="Arial"/>
              <a:buNone/>
            </a:pPr>
            <a:r>
              <a:rPr b="1" lang="fr" sz="2600">
                <a:solidFill>
                  <a:srgbClr val="FFFFFF"/>
                </a:solidFill>
                <a:highlight>
                  <a:srgbClr val="003081"/>
                </a:highlight>
                <a:latin typeface="Palanquin"/>
                <a:ea typeface="Palanquin"/>
                <a:cs typeface="Palanquin"/>
                <a:sym typeface="Palanquin"/>
              </a:rPr>
              <a:t>Dans quelle situations créer un mandat ?</a:t>
            </a:r>
            <a:endParaRPr i="0" sz="2600" u="none" cap="none" strike="noStrike">
              <a:solidFill>
                <a:srgbClr val="FFFFFF"/>
              </a:solidFill>
              <a:highlight>
                <a:srgbClr val="003081"/>
              </a:highlight>
              <a:latin typeface="Palanquin"/>
              <a:ea typeface="Palanquin"/>
              <a:cs typeface="Palanquin"/>
              <a:sym typeface="Palanquin"/>
            </a:endParaRPr>
          </a:p>
        </p:txBody>
      </p:sp>
      <p:sp>
        <p:nvSpPr>
          <p:cNvPr id="341" name="Google Shape;341;p31"/>
          <p:cNvSpPr/>
          <p:nvPr/>
        </p:nvSpPr>
        <p:spPr>
          <a:xfrm rot="-5400000">
            <a:off x="-1037925" y="1627375"/>
            <a:ext cx="2927400" cy="241800"/>
          </a:xfrm>
          <a:prstGeom prst="rect">
            <a:avLst/>
          </a:prstGeom>
          <a:noFill/>
          <a:ln cap="flat" cmpd="sng" w="9525">
            <a:solidFill>
              <a:srgbClr val="FF33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100"/>
              <a:buFont typeface="Arial"/>
              <a:buNone/>
            </a:pPr>
            <a:r>
              <a:rPr b="1" lang="fr" sz="1000">
                <a:solidFill>
                  <a:srgbClr val="FF3333"/>
                </a:solidFill>
                <a:latin typeface="Palanquin"/>
                <a:ea typeface="Palanquin"/>
                <a:cs typeface="Palanquin"/>
                <a:sym typeface="Palanquin"/>
              </a:rPr>
              <a:t>Quiz META</a:t>
            </a:r>
            <a:endParaRPr sz="1000"/>
          </a:p>
        </p:txBody>
      </p:sp>
      <p:sp>
        <p:nvSpPr>
          <p:cNvPr id="342" name="Google Shape;342;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343" name="Google Shape;343;p31"/>
          <p:cNvSpPr txBox="1"/>
          <p:nvPr/>
        </p:nvSpPr>
        <p:spPr>
          <a:xfrm>
            <a:off x="826900" y="1107300"/>
            <a:ext cx="5447700" cy="379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i="1" lang="fr" sz="1800">
                <a:solidFill>
                  <a:srgbClr val="1B4991"/>
                </a:solidFill>
              </a:rPr>
              <a:t>“Je fais avec”</a:t>
            </a:r>
            <a:endParaRPr b="1" i="1" sz="1800">
              <a:solidFill>
                <a:srgbClr val="1B4991"/>
              </a:solidFill>
            </a:endParaRPr>
          </a:p>
          <a:p>
            <a:pPr indent="0" lvl="0" marL="0" rtl="0" algn="l">
              <a:lnSpc>
                <a:spcPct val="115000"/>
              </a:lnSpc>
              <a:spcBef>
                <a:spcPts val="1200"/>
              </a:spcBef>
              <a:spcAft>
                <a:spcPts val="1200"/>
              </a:spcAft>
              <a:buNone/>
            </a:pPr>
            <a:r>
              <a:rPr lang="fr" sz="1200">
                <a:solidFill>
                  <a:srgbClr val="1B4991"/>
                </a:solidFill>
              </a:rPr>
              <a:t>Si vous accompagnez l’usager dans sa démarche en ligne, en sa présence, sans ma- nipuler ses données ou prendre la main sur l’outil informatique, un mandat n’est pas indispensable. Il est néanmoins recommandé, de façon préventive, dans le cas où l’usager se retournerait contre le professionnel ou la structure, et qu’une action en justice serait engagée. Le mandat fait alors preuve du consentement donné par l’usager.</a:t>
            </a:r>
            <a:endParaRPr b="1" i="1" sz="1800">
              <a:solidFill>
                <a:srgbClr val="1B499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nvSpPr>
        <p:spPr>
          <a:xfrm>
            <a:off x="1638775" y="1564800"/>
            <a:ext cx="5984700" cy="2471100"/>
          </a:xfrm>
          <a:prstGeom prst="rect">
            <a:avLst/>
          </a:prstGeom>
          <a:noFill/>
          <a:ln>
            <a:noFill/>
          </a:ln>
        </p:spPr>
        <p:txBody>
          <a:bodyPr anchorCtr="0" anchor="ctr" bIns="91425" lIns="91425" spcFirstLastPara="1" rIns="91425" wrap="square" tIns="91425">
            <a:noAutofit/>
          </a:bodyPr>
          <a:lstStyle/>
          <a:p>
            <a:pPr indent="-342900" lvl="0" marL="457200" rtl="0" algn="l">
              <a:spcBef>
                <a:spcPts val="0"/>
              </a:spcBef>
              <a:spcAft>
                <a:spcPts val="0"/>
              </a:spcAft>
              <a:buClr>
                <a:srgbClr val="003081"/>
              </a:buClr>
              <a:buSzPts val="1800"/>
              <a:buFont typeface="Palanquin Medium"/>
              <a:buChar char="➔"/>
            </a:pPr>
            <a:r>
              <a:rPr lang="fr" sz="1800">
                <a:solidFill>
                  <a:srgbClr val="003081"/>
                </a:solidFill>
                <a:latin typeface="Palanquin Medium"/>
                <a:ea typeface="Palanquin Medium"/>
                <a:cs typeface="Palanquin Medium"/>
                <a:sym typeface="Palanquin Medium"/>
              </a:rPr>
              <a:t>À partir de vos connaissances, répondez individuellement aux questions</a:t>
            </a:r>
            <a:br>
              <a:rPr lang="fr" sz="1800">
                <a:solidFill>
                  <a:srgbClr val="003081"/>
                </a:solidFill>
                <a:latin typeface="Palanquin Medium"/>
                <a:ea typeface="Palanquin Medium"/>
                <a:cs typeface="Palanquin Medium"/>
                <a:sym typeface="Palanquin Medium"/>
              </a:rPr>
            </a:br>
            <a:endParaRPr sz="1800">
              <a:solidFill>
                <a:srgbClr val="003081"/>
              </a:solidFill>
              <a:latin typeface="Palanquin Medium"/>
              <a:ea typeface="Palanquin Medium"/>
              <a:cs typeface="Palanquin Medium"/>
              <a:sym typeface="Palanquin Medium"/>
            </a:endParaRPr>
          </a:p>
          <a:p>
            <a:pPr indent="-342900" lvl="0" marL="457200" rtl="0" algn="l">
              <a:spcBef>
                <a:spcPts val="0"/>
              </a:spcBef>
              <a:spcAft>
                <a:spcPts val="0"/>
              </a:spcAft>
              <a:buClr>
                <a:srgbClr val="003081"/>
              </a:buClr>
              <a:buSzPts val="1800"/>
              <a:buFont typeface="Palanquin Medium"/>
              <a:buChar char="➔"/>
            </a:pPr>
            <a:r>
              <a:rPr lang="fr" sz="1800">
                <a:solidFill>
                  <a:srgbClr val="003081"/>
                </a:solidFill>
                <a:latin typeface="Palanquin Medium"/>
                <a:ea typeface="Palanquin Medium"/>
                <a:cs typeface="Palanquin Medium"/>
                <a:sym typeface="Palanquin Medium"/>
              </a:rPr>
              <a:t>Tout au long du quiz, il y a un classement ! Répondez juste et gagnez des points pour remporter la partie !</a:t>
            </a:r>
            <a:endParaRPr sz="1800">
              <a:solidFill>
                <a:srgbClr val="003081"/>
              </a:solidFill>
              <a:latin typeface="Palanquin Medium"/>
              <a:ea typeface="Palanquin Medium"/>
              <a:cs typeface="Palanquin Medium"/>
              <a:sym typeface="Palanquin Medium"/>
            </a:endParaRPr>
          </a:p>
        </p:txBody>
      </p:sp>
      <p:sp>
        <p:nvSpPr>
          <p:cNvPr id="62" name="Google Shape;62;p14"/>
          <p:cNvSpPr txBox="1"/>
          <p:nvPr/>
        </p:nvSpPr>
        <p:spPr>
          <a:xfrm>
            <a:off x="826900" y="257572"/>
            <a:ext cx="6427500" cy="469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2200"/>
              <a:buFont typeface="Arial"/>
              <a:buNone/>
            </a:pPr>
            <a:r>
              <a:rPr b="1" lang="fr" sz="2600">
                <a:solidFill>
                  <a:srgbClr val="FFFFFF"/>
                </a:solidFill>
                <a:highlight>
                  <a:srgbClr val="003081"/>
                </a:highlight>
                <a:latin typeface="Palanquin"/>
                <a:ea typeface="Palanquin"/>
                <a:cs typeface="Palanquin"/>
                <a:sym typeface="Palanquin"/>
              </a:rPr>
              <a:t>La consigne</a:t>
            </a:r>
            <a:endParaRPr i="0" sz="2600" u="none" cap="none" strike="noStrike">
              <a:solidFill>
                <a:srgbClr val="FFFFFF"/>
              </a:solidFill>
              <a:highlight>
                <a:srgbClr val="003081"/>
              </a:highlight>
              <a:latin typeface="Palanquin"/>
              <a:ea typeface="Palanquin"/>
              <a:cs typeface="Palanquin"/>
              <a:sym typeface="Palanquin"/>
            </a:endParaRPr>
          </a:p>
        </p:txBody>
      </p:sp>
      <p:sp>
        <p:nvSpPr>
          <p:cNvPr id="63" name="Google Shape;63;p14"/>
          <p:cNvSpPr/>
          <p:nvPr/>
        </p:nvSpPr>
        <p:spPr>
          <a:xfrm rot="-5400000">
            <a:off x="-1037925" y="1627375"/>
            <a:ext cx="2927400" cy="241800"/>
          </a:xfrm>
          <a:prstGeom prst="rect">
            <a:avLst/>
          </a:prstGeom>
          <a:noFill/>
          <a:ln cap="flat" cmpd="sng" w="9525">
            <a:solidFill>
              <a:srgbClr val="FF33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100"/>
              <a:buFont typeface="Arial"/>
              <a:buNone/>
            </a:pPr>
            <a:r>
              <a:rPr b="1" lang="fr" sz="1000">
                <a:solidFill>
                  <a:srgbClr val="FF3333"/>
                </a:solidFill>
                <a:latin typeface="Palanquin"/>
                <a:ea typeface="Palanquin"/>
                <a:cs typeface="Palanquin"/>
                <a:sym typeface="Palanquin"/>
              </a:rPr>
              <a:t>Quiz META</a:t>
            </a:r>
            <a:endParaRPr sz="1000"/>
          </a:p>
        </p:txBody>
      </p:sp>
      <p:sp>
        <p:nvSpPr>
          <p:cNvPr id="64" name="Google Shape;64;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2"/>
          <p:cNvSpPr txBox="1"/>
          <p:nvPr/>
        </p:nvSpPr>
        <p:spPr>
          <a:xfrm>
            <a:off x="826900" y="257572"/>
            <a:ext cx="6427500" cy="469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2200"/>
              <a:buFont typeface="Arial"/>
              <a:buNone/>
            </a:pPr>
            <a:r>
              <a:rPr b="1" lang="fr" sz="2600">
                <a:solidFill>
                  <a:srgbClr val="FFFFFF"/>
                </a:solidFill>
                <a:highlight>
                  <a:srgbClr val="003081"/>
                </a:highlight>
                <a:latin typeface="Palanquin"/>
                <a:ea typeface="Palanquin"/>
                <a:cs typeface="Palanquin"/>
                <a:sym typeface="Palanquin"/>
              </a:rPr>
              <a:t>Dans quelle situations créer un mandat ?</a:t>
            </a:r>
            <a:endParaRPr i="0" sz="2600" u="none" cap="none" strike="noStrike">
              <a:solidFill>
                <a:srgbClr val="FFFFFF"/>
              </a:solidFill>
              <a:highlight>
                <a:srgbClr val="003081"/>
              </a:highlight>
              <a:latin typeface="Palanquin"/>
              <a:ea typeface="Palanquin"/>
              <a:cs typeface="Palanquin"/>
              <a:sym typeface="Palanquin"/>
            </a:endParaRPr>
          </a:p>
        </p:txBody>
      </p:sp>
      <p:sp>
        <p:nvSpPr>
          <p:cNvPr id="349" name="Google Shape;349;p32"/>
          <p:cNvSpPr/>
          <p:nvPr/>
        </p:nvSpPr>
        <p:spPr>
          <a:xfrm rot="-5400000">
            <a:off x="-1037925" y="1627375"/>
            <a:ext cx="2927400" cy="241800"/>
          </a:xfrm>
          <a:prstGeom prst="rect">
            <a:avLst/>
          </a:prstGeom>
          <a:noFill/>
          <a:ln cap="flat" cmpd="sng" w="9525">
            <a:solidFill>
              <a:srgbClr val="FF33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100"/>
              <a:buFont typeface="Arial"/>
              <a:buNone/>
            </a:pPr>
            <a:r>
              <a:rPr b="1" lang="fr" sz="1000">
                <a:solidFill>
                  <a:srgbClr val="FF3333"/>
                </a:solidFill>
                <a:latin typeface="Palanquin"/>
                <a:ea typeface="Palanquin"/>
                <a:cs typeface="Palanquin"/>
                <a:sym typeface="Palanquin"/>
              </a:rPr>
              <a:t>Quiz META</a:t>
            </a:r>
            <a:endParaRPr sz="1000"/>
          </a:p>
        </p:txBody>
      </p:sp>
      <p:sp>
        <p:nvSpPr>
          <p:cNvPr id="350" name="Google Shape;350;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351" name="Google Shape;351;p32"/>
          <p:cNvSpPr txBox="1"/>
          <p:nvPr/>
        </p:nvSpPr>
        <p:spPr>
          <a:xfrm>
            <a:off x="826900" y="1107300"/>
            <a:ext cx="5233500" cy="379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i="1" lang="fr" sz="1800">
                <a:solidFill>
                  <a:srgbClr val="1B4991"/>
                </a:solidFill>
              </a:rPr>
              <a:t>“ Je fais pour le compte de...” en présence de l’usager</a:t>
            </a:r>
            <a:endParaRPr b="1" i="1" sz="1800">
              <a:solidFill>
                <a:srgbClr val="1B4991"/>
              </a:solidFill>
            </a:endParaRPr>
          </a:p>
          <a:p>
            <a:pPr indent="0" lvl="0" marL="0" rtl="0" algn="l">
              <a:lnSpc>
                <a:spcPct val="115000"/>
              </a:lnSpc>
              <a:spcBef>
                <a:spcPts val="1200"/>
              </a:spcBef>
              <a:spcAft>
                <a:spcPts val="0"/>
              </a:spcAft>
              <a:buNone/>
            </a:pPr>
            <a:r>
              <a:rPr lang="fr" sz="1200">
                <a:solidFill>
                  <a:srgbClr val="1B4991"/>
                </a:solidFill>
              </a:rPr>
              <a:t>Dès lors que vous prenez la main sur tout ou une partie de la démarche demandée par l’usager, vous agissez en son nom et faites “pour le compte de” au regard de la loi. Il peut s’agir de :</a:t>
            </a:r>
            <a:br>
              <a:rPr lang="fr" sz="1200">
                <a:solidFill>
                  <a:srgbClr val="1B4991"/>
                </a:solidFill>
              </a:rPr>
            </a:br>
            <a:br>
              <a:rPr lang="fr" sz="1200">
                <a:solidFill>
                  <a:srgbClr val="1B4991"/>
                </a:solidFill>
              </a:rPr>
            </a:br>
            <a:r>
              <a:rPr lang="fr" sz="1200">
                <a:solidFill>
                  <a:srgbClr val="1B4991"/>
                </a:solidFill>
              </a:rPr>
              <a:t>• Renseigner les identifiants de l’usager ;</a:t>
            </a:r>
            <a:br>
              <a:rPr lang="fr" sz="1200">
                <a:solidFill>
                  <a:srgbClr val="1B4991"/>
                </a:solidFill>
              </a:rPr>
            </a:br>
            <a:r>
              <a:rPr lang="fr" sz="1200">
                <a:solidFill>
                  <a:srgbClr val="1B4991"/>
                </a:solidFill>
              </a:rPr>
              <a:t>• Compléter tout ou une partie d’un formulaire avec les données de l’usager ; </a:t>
            </a:r>
            <a:br>
              <a:rPr lang="fr" sz="1200">
                <a:solidFill>
                  <a:srgbClr val="1B4991"/>
                </a:solidFill>
              </a:rPr>
            </a:br>
            <a:r>
              <a:rPr lang="fr" sz="1200">
                <a:solidFill>
                  <a:srgbClr val="1B4991"/>
                </a:solidFill>
              </a:rPr>
              <a:t>• Valider les données renseignées par l’usager</a:t>
            </a:r>
            <a:endParaRPr sz="1200">
              <a:solidFill>
                <a:srgbClr val="1B4991"/>
              </a:solidFill>
            </a:endParaRPr>
          </a:p>
          <a:p>
            <a:pPr indent="0" lvl="0" marL="0" rtl="0" algn="l">
              <a:lnSpc>
                <a:spcPct val="115000"/>
              </a:lnSpc>
              <a:spcBef>
                <a:spcPts val="1200"/>
              </a:spcBef>
              <a:spcAft>
                <a:spcPts val="1200"/>
              </a:spcAft>
              <a:buNone/>
            </a:pPr>
            <a:r>
              <a:rPr lang="fr" sz="1200">
                <a:solidFill>
                  <a:srgbClr val="1B4991"/>
                </a:solidFill>
              </a:rPr>
              <a:t>Si vous effectuez une ou plusieurs de ses actions, le mandat est indispensable. Il permet à la personne concernée de contrôler les usages qui sont faits de ses données et au professionnel de poser clairement le cadre et les règles de l’accompagne- ment qu’il propose.</a:t>
            </a:r>
            <a:endParaRPr b="1" i="1" sz="1800">
              <a:solidFill>
                <a:srgbClr val="1B499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3"/>
          <p:cNvSpPr txBox="1"/>
          <p:nvPr/>
        </p:nvSpPr>
        <p:spPr>
          <a:xfrm>
            <a:off x="826900" y="257572"/>
            <a:ext cx="6427500" cy="469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2200"/>
              <a:buFont typeface="Arial"/>
              <a:buNone/>
            </a:pPr>
            <a:r>
              <a:rPr b="1" lang="fr" sz="2600">
                <a:solidFill>
                  <a:srgbClr val="FFFFFF"/>
                </a:solidFill>
                <a:highlight>
                  <a:srgbClr val="003081"/>
                </a:highlight>
                <a:latin typeface="Palanquin"/>
                <a:ea typeface="Palanquin"/>
                <a:cs typeface="Palanquin"/>
                <a:sym typeface="Palanquin"/>
              </a:rPr>
              <a:t>Dans quelle situations créer un mandat ?</a:t>
            </a:r>
            <a:endParaRPr i="0" sz="2600" u="none" cap="none" strike="noStrike">
              <a:solidFill>
                <a:srgbClr val="FFFFFF"/>
              </a:solidFill>
              <a:highlight>
                <a:srgbClr val="003081"/>
              </a:highlight>
              <a:latin typeface="Palanquin"/>
              <a:ea typeface="Palanquin"/>
              <a:cs typeface="Palanquin"/>
              <a:sym typeface="Palanquin"/>
            </a:endParaRPr>
          </a:p>
        </p:txBody>
      </p:sp>
      <p:sp>
        <p:nvSpPr>
          <p:cNvPr id="357" name="Google Shape;357;p33"/>
          <p:cNvSpPr/>
          <p:nvPr/>
        </p:nvSpPr>
        <p:spPr>
          <a:xfrm rot="-5400000">
            <a:off x="-1037925" y="1627375"/>
            <a:ext cx="2927400" cy="241800"/>
          </a:xfrm>
          <a:prstGeom prst="rect">
            <a:avLst/>
          </a:prstGeom>
          <a:noFill/>
          <a:ln cap="flat" cmpd="sng" w="9525">
            <a:solidFill>
              <a:srgbClr val="FF33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100"/>
              <a:buFont typeface="Arial"/>
              <a:buNone/>
            </a:pPr>
            <a:r>
              <a:rPr b="1" lang="fr" sz="1000">
                <a:solidFill>
                  <a:srgbClr val="FF3333"/>
                </a:solidFill>
                <a:latin typeface="Palanquin"/>
                <a:ea typeface="Palanquin"/>
                <a:cs typeface="Palanquin"/>
                <a:sym typeface="Palanquin"/>
              </a:rPr>
              <a:t>Quiz META</a:t>
            </a:r>
            <a:endParaRPr sz="1000"/>
          </a:p>
        </p:txBody>
      </p:sp>
      <p:sp>
        <p:nvSpPr>
          <p:cNvPr id="358" name="Google Shape;358;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
        <p:nvSpPr>
          <p:cNvPr id="359" name="Google Shape;359;p33"/>
          <p:cNvSpPr txBox="1"/>
          <p:nvPr/>
        </p:nvSpPr>
        <p:spPr>
          <a:xfrm>
            <a:off x="826900" y="1107300"/>
            <a:ext cx="5084100" cy="111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i="1" lang="fr" sz="1800">
                <a:solidFill>
                  <a:srgbClr val="1B4991"/>
                </a:solidFill>
              </a:rPr>
              <a:t>“ Je fais pour le compte de...” en l’absence de l’usager</a:t>
            </a:r>
            <a:endParaRPr b="1" i="1" sz="1800">
              <a:solidFill>
                <a:srgbClr val="1B4991"/>
              </a:solidFill>
            </a:endParaRPr>
          </a:p>
          <a:p>
            <a:pPr indent="0" lvl="0" marL="0" rtl="0" algn="l">
              <a:lnSpc>
                <a:spcPct val="115000"/>
              </a:lnSpc>
              <a:spcBef>
                <a:spcPts val="0"/>
              </a:spcBef>
              <a:spcAft>
                <a:spcPts val="0"/>
              </a:spcAft>
              <a:buClr>
                <a:schemeClr val="dk1"/>
              </a:buClr>
              <a:buSzPts val="1100"/>
              <a:buFont typeface="Arial"/>
              <a:buNone/>
            </a:pPr>
            <a:r>
              <a:rPr lang="fr" sz="1100">
                <a:solidFill>
                  <a:schemeClr val="dk1"/>
                </a:solidFill>
              </a:rPr>
              <a:t>						</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fr" sz="1200">
                <a:solidFill>
                  <a:srgbClr val="1B4991"/>
                </a:solidFill>
              </a:rPr>
              <a:t>Si l’usager ne peut pas se déplacer physiquement dans la structure et que vous réalisez la démarche en son nom, le mandat est indispensable. L’usager doit être en capacité de donner son consentement oral et la version papier du mandat doit lui être remise à postériori.</a:t>
            </a:r>
            <a:endParaRPr sz="1200">
              <a:solidFill>
                <a:srgbClr val="1B4991"/>
              </a:solidFill>
            </a:endParaRPr>
          </a:p>
          <a:p>
            <a:pPr indent="0" lvl="0" marL="0" rtl="0" algn="l">
              <a:lnSpc>
                <a:spcPct val="115000"/>
              </a:lnSpc>
              <a:spcBef>
                <a:spcPts val="1200"/>
              </a:spcBef>
              <a:spcAft>
                <a:spcPts val="0"/>
              </a:spcAft>
              <a:buClr>
                <a:schemeClr val="dk1"/>
              </a:buClr>
              <a:buSzPts val="1100"/>
              <a:buFont typeface="Arial"/>
              <a:buNone/>
            </a:pPr>
            <a:r>
              <a:rPr lang="fr" sz="1100">
                <a:solidFill>
                  <a:schemeClr val="dk1"/>
                </a:solidFill>
              </a:rPr>
              <a:t>					</a:t>
            </a:r>
            <a:endParaRPr sz="1100">
              <a:solidFill>
                <a:schemeClr val="dk1"/>
              </a:solidFill>
            </a:endParaRPr>
          </a:p>
          <a:p>
            <a:pPr indent="0" lvl="0" marL="0" rtl="0" algn="l">
              <a:spcBef>
                <a:spcPts val="0"/>
              </a:spcBef>
              <a:spcAft>
                <a:spcPts val="0"/>
              </a:spcAft>
              <a:buClr>
                <a:schemeClr val="dk1"/>
              </a:buClr>
              <a:buSzPts val="1100"/>
              <a:buFont typeface="Arial"/>
              <a:buNone/>
            </a:pPr>
            <a:r>
              <a:rPr lang="fr" sz="1100">
                <a:solidFill>
                  <a:schemeClr val="dk1"/>
                </a:solidFill>
              </a:rPr>
              <a:t>				</a:t>
            </a:r>
            <a:endParaRPr sz="1100">
              <a:solidFill>
                <a:schemeClr val="dk1"/>
              </a:solidFill>
            </a:endParaRPr>
          </a:p>
          <a:p>
            <a:pPr indent="0" lvl="0" marL="0" rtl="0" algn="l">
              <a:spcBef>
                <a:spcPts val="0"/>
              </a:spcBef>
              <a:spcAft>
                <a:spcPts val="0"/>
              </a:spcAft>
              <a:buClr>
                <a:schemeClr val="dk1"/>
              </a:buClr>
              <a:buSzPts val="1100"/>
              <a:buFont typeface="Arial"/>
              <a:buNone/>
            </a:pPr>
            <a:r>
              <a:rPr lang="fr" sz="1100">
                <a:solidFill>
                  <a:schemeClr val="dk1"/>
                </a:solidFill>
              </a:rPr>
              <a:t>			</a:t>
            </a:r>
            <a:endParaRPr sz="1100">
              <a:solidFill>
                <a:schemeClr val="dk1"/>
              </a:solidFill>
            </a:endParaRPr>
          </a:p>
          <a:p>
            <a:pPr indent="0" lvl="0" marL="0" rtl="0" algn="l">
              <a:spcBef>
                <a:spcPts val="0"/>
              </a:spcBef>
              <a:spcAft>
                <a:spcPts val="0"/>
              </a:spcAft>
              <a:buClr>
                <a:schemeClr val="dk1"/>
              </a:buClr>
              <a:buSzPts val="1100"/>
              <a:buFont typeface="Arial"/>
              <a:buNone/>
            </a:pPr>
            <a:r>
              <a:rPr lang="fr" sz="1100">
                <a:solidFill>
                  <a:schemeClr val="dk1"/>
                </a:solidFill>
              </a:rPr>
              <a:t>		</a:t>
            </a:r>
            <a:endParaRPr sz="1100">
              <a:solidFill>
                <a:schemeClr val="dk1"/>
              </a:solidFill>
            </a:endParaRPr>
          </a:p>
          <a:p>
            <a:pPr indent="0" lvl="0" marL="0" rtl="0" algn="l">
              <a:spcBef>
                <a:spcPts val="0"/>
              </a:spcBef>
              <a:spcAft>
                <a:spcPts val="0"/>
              </a:spcAft>
              <a:buNone/>
            </a:pPr>
            <a:r>
              <a:rPr lang="fr" sz="1100">
                <a:solidFill>
                  <a:schemeClr val="dk1"/>
                </a:solidFill>
              </a:rPr>
              <a:t>	 </a:t>
            </a:r>
            <a:endParaRPr sz="1800">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4"/>
          <p:cNvSpPr txBox="1"/>
          <p:nvPr/>
        </p:nvSpPr>
        <p:spPr>
          <a:xfrm>
            <a:off x="1419450" y="260090"/>
            <a:ext cx="6305100" cy="14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3000">
                <a:solidFill>
                  <a:srgbClr val="003081"/>
                </a:solidFill>
                <a:latin typeface="Palanquin"/>
                <a:ea typeface="Palanquin"/>
                <a:cs typeface="Palanquin"/>
                <a:sym typeface="Palanquin"/>
              </a:rPr>
              <a:t>Pour se connecter à son espace Aidants Connect, l’aidant utilise :</a:t>
            </a:r>
            <a:endParaRPr b="1" sz="3000">
              <a:solidFill>
                <a:srgbClr val="003081"/>
              </a:solidFill>
              <a:latin typeface="Palanquin"/>
              <a:ea typeface="Palanquin"/>
              <a:cs typeface="Palanquin"/>
              <a:sym typeface="Palanquin"/>
            </a:endParaRPr>
          </a:p>
        </p:txBody>
      </p:sp>
      <p:grpSp>
        <p:nvGrpSpPr>
          <p:cNvPr id="365" name="Google Shape;365;p34"/>
          <p:cNvGrpSpPr/>
          <p:nvPr/>
        </p:nvGrpSpPr>
        <p:grpSpPr>
          <a:xfrm rot="260">
            <a:off x="678334" y="2396218"/>
            <a:ext cx="3806641" cy="640060"/>
            <a:chOff x="5332275" y="1695525"/>
            <a:chExt cx="2881200" cy="1915200"/>
          </a:xfrm>
        </p:grpSpPr>
        <p:sp>
          <p:nvSpPr>
            <p:cNvPr id="366" name="Google Shape;366;p34"/>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367" name="Google Shape;367;p34"/>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une adresse email professionnelle et nominative</a:t>
              </a:r>
              <a:endParaRPr>
                <a:solidFill>
                  <a:schemeClr val="lt1"/>
                </a:solidFill>
                <a:latin typeface="Palanquin Medium"/>
                <a:ea typeface="Palanquin Medium"/>
                <a:cs typeface="Palanquin Medium"/>
                <a:sym typeface="Palanquin Medium"/>
              </a:endParaRPr>
            </a:p>
          </p:txBody>
        </p:sp>
      </p:grpSp>
      <p:grpSp>
        <p:nvGrpSpPr>
          <p:cNvPr id="368" name="Google Shape;368;p34"/>
          <p:cNvGrpSpPr/>
          <p:nvPr/>
        </p:nvGrpSpPr>
        <p:grpSpPr>
          <a:xfrm rot="260">
            <a:off x="4659032" y="2396218"/>
            <a:ext cx="3806641" cy="640060"/>
            <a:chOff x="5332275" y="1695525"/>
            <a:chExt cx="2881200" cy="1915200"/>
          </a:xfrm>
        </p:grpSpPr>
        <p:sp>
          <p:nvSpPr>
            <p:cNvPr id="369" name="Google Shape;369;p34"/>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370" name="Google Shape;370;p34"/>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un mot de passe</a:t>
              </a:r>
              <a:endParaRPr>
                <a:solidFill>
                  <a:schemeClr val="lt1"/>
                </a:solidFill>
                <a:latin typeface="Palanquin Medium"/>
                <a:ea typeface="Palanquin Medium"/>
                <a:cs typeface="Palanquin Medium"/>
                <a:sym typeface="Palanquin Medium"/>
              </a:endParaRPr>
            </a:p>
          </p:txBody>
        </p:sp>
      </p:grpSp>
      <p:grpSp>
        <p:nvGrpSpPr>
          <p:cNvPr id="371" name="Google Shape;371;p34"/>
          <p:cNvGrpSpPr/>
          <p:nvPr/>
        </p:nvGrpSpPr>
        <p:grpSpPr>
          <a:xfrm rot="260">
            <a:off x="678334" y="3161144"/>
            <a:ext cx="3806641" cy="640060"/>
            <a:chOff x="5332275" y="1695525"/>
            <a:chExt cx="2881200" cy="1915200"/>
          </a:xfrm>
        </p:grpSpPr>
        <p:sp>
          <p:nvSpPr>
            <p:cNvPr id="372" name="Google Shape;372;p34"/>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373" name="Google Shape;373;p34"/>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un code généré par la carte </a:t>
              </a:r>
              <a:br>
                <a:rPr lang="fr">
                  <a:solidFill>
                    <a:schemeClr val="lt1"/>
                  </a:solidFill>
                  <a:latin typeface="Palanquin Medium"/>
                  <a:ea typeface="Palanquin Medium"/>
                  <a:cs typeface="Palanquin Medium"/>
                  <a:sym typeface="Palanquin Medium"/>
                </a:rPr>
              </a:br>
              <a:r>
                <a:rPr lang="fr">
                  <a:solidFill>
                    <a:schemeClr val="lt1"/>
                  </a:solidFill>
                  <a:latin typeface="Palanquin Medium"/>
                  <a:ea typeface="Palanquin Medium"/>
                  <a:cs typeface="Palanquin Medium"/>
                  <a:sym typeface="Palanquin Medium"/>
                </a:rPr>
                <a:t>Aidants Connect</a:t>
              </a:r>
              <a:endParaRPr>
                <a:solidFill>
                  <a:schemeClr val="lt1"/>
                </a:solidFill>
                <a:latin typeface="Palanquin Medium"/>
                <a:ea typeface="Palanquin Medium"/>
                <a:cs typeface="Palanquin Medium"/>
                <a:sym typeface="Palanquin Medium"/>
              </a:endParaRPr>
            </a:p>
          </p:txBody>
        </p:sp>
      </p:grpSp>
      <p:grpSp>
        <p:nvGrpSpPr>
          <p:cNvPr id="374" name="Google Shape;374;p34"/>
          <p:cNvGrpSpPr/>
          <p:nvPr/>
        </p:nvGrpSpPr>
        <p:grpSpPr>
          <a:xfrm rot="260">
            <a:off x="4659032" y="3161144"/>
            <a:ext cx="3806641" cy="640060"/>
            <a:chOff x="5332275" y="1695525"/>
            <a:chExt cx="2881200" cy="1915200"/>
          </a:xfrm>
        </p:grpSpPr>
        <p:sp>
          <p:nvSpPr>
            <p:cNvPr id="375" name="Google Shape;375;p34"/>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376" name="Google Shape;376;p34"/>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un lien de connexion envoyé par email</a:t>
              </a:r>
              <a:endParaRPr>
                <a:solidFill>
                  <a:schemeClr val="lt1"/>
                </a:solidFill>
                <a:latin typeface="Palanquin Medium"/>
                <a:ea typeface="Palanquin Medium"/>
                <a:cs typeface="Palanquin Medium"/>
                <a:sym typeface="Palanquin Medium"/>
              </a:endParaRPr>
            </a:p>
          </p:txBody>
        </p:sp>
      </p:grpSp>
      <p:grpSp>
        <p:nvGrpSpPr>
          <p:cNvPr id="377" name="Google Shape;377;p34"/>
          <p:cNvGrpSpPr/>
          <p:nvPr/>
        </p:nvGrpSpPr>
        <p:grpSpPr>
          <a:xfrm rot="260">
            <a:off x="678334" y="3926069"/>
            <a:ext cx="3806641" cy="640060"/>
            <a:chOff x="5332275" y="1695525"/>
            <a:chExt cx="2881200" cy="1915200"/>
          </a:xfrm>
        </p:grpSpPr>
        <p:sp>
          <p:nvSpPr>
            <p:cNvPr id="378" name="Google Shape;378;p34"/>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379" name="Google Shape;379;p34"/>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France Connect</a:t>
              </a:r>
              <a:endParaRPr>
                <a:solidFill>
                  <a:schemeClr val="lt1"/>
                </a:solidFill>
                <a:latin typeface="Palanquin Medium"/>
                <a:ea typeface="Palanquin Medium"/>
                <a:cs typeface="Palanquin Medium"/>
                <a:sym typeface="Palanquin Medium"/>
              </a:endParaRPr>
            </a:p>
          </p:txBody>
        </p:sp>
      </p:grpSp>
      <p:grpSp>
        <p:nvGrpSpPr>
          <p:cNvPr id="380" name="Google Shape;380;p34"/>
          <p:cNvGrpSpPr/>
          <p:nvPr/>
        </p:nvGrpSpPr>
        <p:grpSpPr>
          <a:xfrm rot="260">
            <a:off x="4659032" y="3926069"/>
            <a:ext cx="3806641" cy="640060"/>
            <a:chOff x="5332275" y="1695525"/>
            <a:chExt cx="2881200" cy="1915200"/>
          </a:xfrm>
        </p:grpSpPr>
        <p:sp>
          <p:nvSpPr>
            <p:cNvPr id="381" name="Google Shape;381;p34"/>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382" name="Google Shape;382;p34"/>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une empreinte digitale</a:t>
              </a:r>
              <a:endParaRPr>
                <a:solidFill>
                  <a:schemeClr val="lt1"/>
                </a:solidFill>
                <a:latin typeface="Palanquin Medium"/>
                <a:ea typeface="Palanquin Medium"/>
                <a:cs typeface="Palanquin Medium"/>
                <a:sym typeface="Palanquin Medium"/>
              </a:endParaRPr>
            </a:p>
          </p:txBody>
        </p:sp>
      </p:grpSp>
      <p:sp>
        <p:nvSpPr>
          <p:cNvPr id="383" name="Google Shape;383;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35"/>
          <p:cNvSpPr txBox="1"/>
          <p:nvPr/>
        </p:nvSpPr>
        <p:spPr>
          <a:xfrm>
            <a:off x="1419450" y="260090"/>
            <a:ext cx="6305100" cy="14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3000">
                <a:solidFill>
                  <a:srgbClr val="003081"/>
                </a:solidFill>
                <a:latin typeface="Palanquin"/>
                <a:ea typeface="Palanquin"/>
                <a:cs typeface="Palanquin"/>
                <a:sym typeface="Palanquin"/>
              </a:rPr>
              <a:t>Pour se connecter à son espace Aidants Connect, l’aidant utilise :</a:t>
            </a:r>
            <a:endParaRPr b="1" sz="3000">
              <a:solidFill>
                <a:srgbClr val="003081"/>
              </a:solidFill>
              <a:latin typeface="Palanquin"/>
              <a:ea typeface="Palanquin"/>
              <a:cs typeface="Palanquin"/>
              <a:sym typeface="Palanquin"/>
            </a:endParaRPr>
          </a:p>
        </p:txBody>
      </p:sp>
      <p:grpSp>
        <p:nvGrpSpPr>
          <p:cNvPr id="389" name="Google Shape;389;p35"/>
          <p:cNvGrpSpPr/>
          <p:nvPr/>
        </p:nvGrpSpPr>
        <p:grpSpPr>
          <a:xfrm rot="260">
            <a:off x="678334" y="2396218"/>
            <a:ext cx="3806641" cy="640060"/>
            <a:chOff x="5332275" y="1695525"/>
            <a:chExt cx="2881200" cy="1915200"/>
          </a:xfrm>
        </p:grpSpPr>
        <p:sp>
          <p:nvSpPr>
            <p:cNvPr id="390" name="Google Shape;390;p35"/>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391" name="Google Shape;391;p35"/>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une adresse email professionnelle et nominative</a:t>
              </a:r>
              <a:endParaRPr>
                <a:solidFill>
                  <a:schemeClr val="lt1"/>
                </a:solidFill>
                <a:latin typeface="Palanquin Medium"/>
                <a:ea typeface="Palanquin Medium"/>
                <a:cs typeface="Palanquin Medium"/>
                <a:sym typeface="Palanquin Medium"/>
              </a:endParaRPr>
            </a:p>
          </p:txBody>
        </p:sp>
      </p:grpSp>
      <p:grpSp>
        <p:nvGrpSpPr>
          <p:cNvPr id="392" name="Google Shape;392;p35"/>
          <p:cNvGrpSpPr/>
          <p:nvPr/>
        </p:nvGrpSpPr>
        <p:grpSpPr>
          <a:xfrm rot="260">
            <a:off x="4659032" y="2396218"/>
            <a:ext cx="3806641" cy="640060"/>
            <a:chOff x="5332275" y="1695525"/>
            <a:chExt cx="2881200" cy="1915200"/>
          </a:xfrm>
        </p:grpSpPr>
        <p:sp>
          <p:nvSpPr>
            <p:cNvPr id="393" name="Google Shape;393;p35"/>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394" name="Google Shape;394;p35"/>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un mot de passe</a:t>
              </a:r>
              <a:endParaRPr>
                <a:solidFill>
                  <a:schemeClr val="lt1"/>
                </a:solidFill>
                <a:latin typeface="Palanquin Medium"/>
                <a:ea typeface="Palanquin Medium"/>
                <a:cs typeface="Palanquin Medium"/>
                <a:sym typeface="Palanquin Medium"/>
              </a:endParaRPr>
            </a:p>
          </p:txBody>
        </p:sp>
      </p:grpSp>
      <p:grpSp>
        <p:nvGrpSpPr>
          <p:cNvPr id="395" name="Google Shape;395;p35"/>
          <p:cNvGrpSpPr/>
          <p:nvPr/>
        </p:nvGrpSpPr>
        <p:grpSpPr>
          <a:xfrm rot="260">
            <a:off x="678334" y="3161144"/>
            <a:ext cx="3806641" cy="640060"/>
            <a:chOff x="5332275" y="1695525"/>
            <a:chExt cx="2881200" cy="1915200"/>
          </a:xfrm>
        </p:grpSpPr>
        <p:sp>
          <p:nvSpPr>
            <p:cNvPr id="396" name="Google Shape;396;p35"/>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397" name="Google Shape;397;p35"/>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un code généré par la carte </a:t>
              </a:r>
              <a:br>
                <a:rPr lang="fr">
                  <a:solidFill>
                    <a:schemeClr val="lt1"/>
                  </a:solidFill>
                  <a:latin typeface="Palanquin Medium"/>
                  <a:ea typeface="Palanquin Medium"/>
                  <a:cs typeface="Palanquin Medium"/>
                  <a:sym typeface="Palanquin Medium"/>
                </a:rPr>
              </a:br>
              <a:r>
                <a:rPr lang="fr">
                  <a:solidFill>
                    <a:schemeClr val="lt1"/>
                  </a:solidFill>
                  <a:latin typeface="Palanquin Medium"/>
                  <a:ea typeface="Palanquin Medium"/>
                  <a:cs typeface="Palanquin Medium"/>
                  <a:sym typeface="Palanquin Medium"/>
                </a:rPr>
                <a:t>Aidants Connect</a:t>
              </a:r>
              <a:endParaRPr>
                <a:solidFill>
                  <a:schemeClr val="lt1"/>
                </a:solidFill>
                <a:latin typeface="Palanquin Medium"/>
                <a:ea typeface="Palanquin Medium"/>
                <a:cs typeface="Palanquin Medium"/>
                <a:sym typeface="Palanquin Medium"/>
              </a:endParaRPr>
            </a:p>
          </p:txBody>
        </p:sp>
      </p:grpSp>
      <p:grpSp>
        <p:nvGrpSpPr>
          <p:cNvPr id="398" name="Google Shape;398;p35"/>
          <p:cNvGrpSpPr/>
          <p:nvPr/>
        </p:nvGrpSpPr>
        <p:grpSpPr>
          <a:xfrm rot="260">
            <a:off x="4659032" y="3161144"/>
            <a:ext cx="3806641" cy="640060"/>
            <a:chOff x="5332275" y="1695525"/>
            <a:chExt cx="2881200" cy="1915200"/>
          </a:xfrm>
        </p:grpSpPr>
        <p:sp>
          <p:nvSpPr>
            <p:cNvPr id="399" name="Google Shape;399;p35"/>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400" name="Google Shape;400;p35"/>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un lien de connexion envoyé par email</a:t>
              </a:r>
              <a:endParaRPr>
                <a:solidFill>
                  <a:schemeClr val="lt1"/>
                </a:solidFill>
                <a:latin typeface="Palanquin Medium"/>
                <a:ea typeface="Palanquin Medium"/>
                <a:cs typeface="Palanquin Medium"/>
                <a:sym typeface="Palanquin Medium"/>
              </a:endParaRPr>
            </a:p>
          </p:txBody>
        </p:sp>
      </p:grpSp>
      <p:grpSp>
        <p:nvGrpSpPr>
          <p:cNvPr id="401" name="Google Shape;401;p35"/>
          <p:cNvGrpSpPr/>
          <p:nvPr/>
        </p:nvGrpSpPr>
        <p:grpSpPr>
          <a:xfrm rot="260">
            <a:off x="678334" y="3926069"/>
            <a:ext cx="3806641" cy="640060"/>
            <a:chOff x="5332275" y="1695525"/>
            <a:chExt cx="2881200" cy="1915200"/>
          </a:xfrm>
        </p:grpSpPr>
        <p:sp>
          <p:nvSpPr>
            <p:cNvPr id="402" name="Google Shape;402;p35"/>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403" name="Google Shape;403;p35"/>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France Connect</a:t>
              </a:r>
              <a:endParaRPr>
                <a:solidFill>
                  <a:schemeClr val="lt1"/>
                </a:solidFill>
                <a:latin typeface="Palanquin Medium"/>
                <a:ea typeface="Palanquin Medium"/>
                <a:cs typeface="Palanquin Medium"/>
                <a:sym typeface="Palanquin Medium"/>
              </a:endParaRPr>
            </a:p>
          </p:txBody>
        </p:sp>
      </p:grpSp>
      <p:grpSp>
        <p:nvGrpSpPr>
          <p:cNvPr id="404" name="Google Shape;404;p35"/>
          <p:cNvGrpSpPr/>
          <p:nvPr/>
        </p:nvGrpSpPr>
        <p:grpSpPr>
          <a:xfrm rot="260">
            <a:off x="4659032" y="3926069"/>
            <a:ext cx="3806641" cy="640060"/>
            <a:chOff x="5332275" y="1695525"/>
            <a:chExt cx="2881200" cy="1915200"/>
          </a:xfrm>
        </p:grpSpPr>
        <p:sp>
          <p:nvSpPr>
            <p:cNvPr id="405" name="Google Shape;405;p35"/>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406" name="Google Shape;406;p35"/>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une empreinte digitale</a:t>
              </a:r>
              <a:endParaRPr>
                <a:solidFill>
                  <a:schemeClr val="lt1"/>
                </a:solidFill>
                <a:latin typeface="Palanquin Medium"/>
                <a:ea typeface="Palanquin Medium"/>
                <a:cs typeface="Palanquin Medium"/>
                <a:sym typeface="Palanquin Medium"/>
              </a:endParaRPr>
            </a:p>
          </p:txBody>
        </p:sp>
      </p:grpSp>
      <p:sp>
        <p:nvSpPr>
          <p:cNvPr id="407" name="Google Shape;407;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6"/>
          <p:cNvSpPr txBox="1"/>
          <p:nvPr/>
        </p:nvSpPr>
        <p:spPr>
          <a:xfrm>
            <a:off x="826900" y="257572"/>
            <a:ext cx="6427500" cy="469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2200"/>
              <a:buFont typeface="Arial"/>
              <a:buNone/>
            </a:pPr>
            <a:r>
              <a:rPr b="1" lang="fr" sz="2600">
                <a:solidFill>
                  <a:srgbClr val="FFFFFF"/>
                </a:solidFill>
                <a:highlight>
                  <a:srgbClr val="003081"/>
                </a:highlight>
                <a:latin typeface="Palanquin"/>
                <a:ea typeface="Palanquin"/>
                <a:cs typeface="Palanquin"/>
                <a:sym typeface="Palanquin"/>
              </a:rPr>
              <a:t>L’identification de l’Aidant</a:t>
            </a:r>
            <a:endParaRPr i="0" sz="2600" u="none" cap="none" strike="noStrike">
              <a:solidFill>
                <a:srgbClr val="FFFFFF"/>
              </a:solidFill>
              <a:highlight>
                <a:srgbClr val="003081"/>
              </a:highlight>
              <a:latin typeface="Palanquin"/>
              <a:ea typeface="Palanquin"/>
              <a:cs typeface="Palanquin"/>
              <a:sym typeface="Palanquin"/>
            </a:endParaRPr>
          </a:p>
        </p:txBody>
      </p:sp>
      <p:sp>
        <p:nvSpPr>
          <p:cNvPr id="413" name="Google Shape;413;p36"/>
          <p:cNvSpPr/>
          <p:nvPr/>
        </p:nvSpPr>
        <p:spPr>
          <a:xfrm rot="-5400000">
            <a:off x="-1037925" y="1627375"/>
            <a:ext cx="2927400" cy="241800"/>
          </a:xfrm>
          <a:prstGeom prst="rect">
            <a:avLst/>
          </a:prstGeom>
          <a:noFill/>
          <a:ln cap="flat" cmpd="sng" w="9525">
            <a:solidFill>
              <a:srgbClr val="FF33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100"/>
              <a:buFont typeface="Arial"/>
              <a:buNone/>
            </a:pPr>
            <a:r>
              <a:rPr b="1" lang="fr" sz="1000">
                <a:solidFill>
                  <a:srgbClr val="FF3333"/>
                </a:solidFill>
                <a:latin typeface="Palanquin"/>
                <a:ea typeface="Palanquin"/>
                <a:cs typeface="Palanquin"/>
                <a:sym typeface="Palanquin"/>
              </a:rPr>
              <a:t>Quiz META</a:t>
            </a:r>
            <a:endParaRPr sz="1000"/>
          </a:p>
        </p:txBody>
      </p:sp>
      <p:sp>
        <p:nvSpPr>
          <p:cNvPr id="414" name="Google Shape;414;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id="415" name="Google Shape;415;p36"/>
          <p:cNvPicPr preferRelativeResize="0"/>
          <p:nvPr/>
        </p:nvPicPr>
        <p:blipFill>
          <a:blip r:embed="rId3">
            <a:alphaModFix/>
          </a:blip>
          <a:stretch>
            <a:fillRect/>
          </a:stretch>
        </p:blipFill>
        <p:spPr>
          <a:xfrm>
            <a:off x="1556325" y="784222"/>
            <a:ext cx="5783611" cy="411162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37"/>
          <p:cNvSpPr txBox="1"/>
          <p:nvPr/>
        </p:nvSpPr>
        <p:spPr>
          <a:xfrm>
            <a:off x="826900" y="257572"/>
            <a:ext cx="6427500" cy="469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2200"/>
              <a:buFont typeface="Arial"/>
              <a:buNone/>
            </a:pPr>
            <a:r>
              <a:rPr b="1" lang="fr" sz="2600">
                <a:solidFill>
                  <a:srgbClr val="FFFFFF"/>
                </a:solidFill>
                <a:highlight>
                  <a:srgbClr val="003081"/>
                </a:highlight>
                <a:latin typeface="Palanquin"/>
                <a:ea typeface="Palanquin"/>
                <a:cs typeface="Palanquin"/>
                <a:sym typeface="Palanquin"/>
              </a:rPr>
              <a:t>L’identification de l’Aidant</a:t>
            </a:r>
            <a:endParaRPr i="0" sz="2600" u="none" cap="none" strike="noStrike">
              <a:solidFill>
                <a:srgbClr val="FFFFFF"/>
              </a:solidFill>
              <a:highlight>
                <a:srgbClr val="003081"/>
              </a:highlight>
              <a:latin typeface="Palanquin"/>
              <a:ea typeface="Palanquin"/>
              <a:cs typeface="Palanquin"/>
              <a:sym typeface="Palanquin"/>
            </a:endParaRPr>
          </a:p>
        </p:txBody>
      </p:sp>
      <p:sp>
        <p:nvSpPr>
          <p:cNvPr id="421" name="Google Shape;421;p37"/>
          <p:cNvSpPr/>
          <p:nvPr/>
        </p:nvSpPr>
        <p:spPr>
          <a:xfrm rot="-5400000">
            <a:off x="-1037925" y="1627375"/>
            <a:ext cx="2927400" cy="241800"/>
          </a:xfrm>
          <a:prstGeom prst="rect">
            <a:avLst/>
          </a:prstGeom>
          <a:noFill/>
          <a:ln cap="flat" cmpd="sng" w="9525">
            <a:solidFill>
              <a:srgbClr val="FF33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100"/>
              <a:buFont typeface="Arial"/>
              <a:buNone/>
            </a:pPr>
            <a:r>
              <a:rPr b="1" lang="fr" sz="1000">
                <a:solidFill>
                  <a:srgbClr val="FF3333"/>
                </a:solidFill>
                <a:latin typeface="Palanquin"/>
                <a:ea typeface="Palanquin"/>
                <a:cs typeface="Palanquin"/>
                <a:sym typeface="Palanquin"/>
              </a:rPr>
              <a:t>Quiz META</a:t>
            </a:r>
            <a:endParaRPr sz="1000"/>
          </a:p>
        </p:txBody>
      </p:sp>
      <p:sp>
        <p:nvSpPr>
          <p:cNvPr id="422" name="Google Shape;422;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id="423" name="Google Shape;423;p37"/>
          <p:cNvPicPr preferRelativeResize="0"/>
          <p:nvPr/>
        </p:nvPicPr>
        <p:blipFill>
          <a:blip r:embed="rId3">
            <a:alphaModFix/>
          </a:blip>
          <a:stretch>
            <a:fillRect/>
          </a:stretch>
        </p:blipFill>
        <p:spPr>
          <a:xfrm>
            <a:off x="1556325" y="784222"/>
            <a:ext cx="5794939" cy="411162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38"/>
          <p:cNvSpPr txBox="1"/>
          <p:nvPr/>
        </p:nvSpPr>
        <p:spPr>
          <a:xfrm>
            <a:off x="826900" y="257572"/>
            <a:ext cx="6427500" cy="469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2200"/>
              <a:buFont typeface="Arial"/>
              <a:buNone/>
            </a:pPr>
            <a:r>
              <a:rPr b="1" lang="fr" sz="2600">
                <a:solidFill>
                  <a:srgbClr val="FFFFFF"/>
                </a:solidFill>
                <a:highlight>
                  <a:srgbClr val="003081"/>
                </a:highlight>
                <a:latin typeface="Palanquin"/>
                <a:ea typeface="Palanquin"/>
                <a:cs typeface="Palanquin"/>
                <a:sym typeface="Palanquin"/>
              </a:rPr>
              <a:t>L’identification de l’Aidant</a:t>
            </a:r>
            <a:endParaRPr i="0" sz="2600" u="none" cap="none" strike="noStrike">
              <a:solidFill>
                <a:srgbClr val="FFFFFF"/>
              </a:solidFill>
              <a:highlight>
                <a:srgbClr val="003081"/>
              </a:highlight>
              <a:latin typeface="Palanquin"/>
              <a:ea typeface="Palanquin"/>
              <a:cs typeface="Palanquin"/>
              <a:sym typeface="Palanquin"/>
            </a:endParaRPr>
          </a:p>
        </p:txBody>
      </p:sp>
      <p:sp>
        <p:nvSpPr>
          <p:cNvPr id="429" name="Google Shape;429;p38"/>
          <p:cNvSpPr/>
          <p:nvPr/>
        </p:nvSpPr>
        <p:spPr>
          <a:xfrm rot="-5400000">
            <a:off x="-1037925" y="1627375"/>
            <a:ext cx="2927400" cy="241800"/>
          </a:xfrm>
          <a:prstGeom prst="rect">
            <a:avLst/>
          </a:prstGeom>
          <a:noFill/>
          <a:ln cap="flat" cmpd="sng" w="9525">
            <a:solidFill>
              <a:srgbClr val="FF33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100"/>
              <a:buFont typeface="Arial"/>
              <a:buNone/>
            </a:pPr>
            <a:r>
              <a:rPr b="1" lang="fr" sz="1000">
                <a:solidFill>
                  <a:srgbClr val="FF3333"/>
                </a:solidFill>
                <a:latin typeface="Palanquin"/>
                <a:ea typeface="Palanquin"/>
                <a:cs typeface="Palanquin"/>
                <a:sym typeface="Palanquin"/>
              </a:rPr>
              <a:t>Quiz META</a:t>
            </a:r>
            <a:endParaRPr sz="1000"/>
          </a:p>
        </p:txBody>
      </p:sp>
      <p:sp>
        <p:nvSpPr>
          <p:cNvPr id="430" name="Google Shape;430;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id="431" name="Google Shape;431;p38"/>
          <p:cNvPicPr preferRelativeResize="0"/>
          <p:nvPr/>
        </p:nvPicPr>
        <p:blipFill>
          <a:blip r:embed="rId3">
            <a:alphaModFix/>
          </a:blip>
          <a:stretch>
            <a:fillRect/>
          </a:stretch>
        </p:blipFill>
        <p:spPr>
          <a:xfrm>
            <a:off x="1556325" y="784222"/>
            <a:ext cx="5779592" cy="411162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39"/>
          <p:cNvSpPr txBox="1"/>
          <p:nvPr/>
        </p:nvSpPr>
        <p:spPr>
          <a:xfrm>
            <a:off x="826900" y="257572"/>
            <a:ext cx="6427500" cy="469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2200"/>
              <a:buFont typeface="Arial"/>
              <a:buNone/>
            </a:pPr>
            <a:r>
              <a:rPr b="1" lang="fr" sz="2600">
                <a:solidFill>
                  <a:srgbClr val="FFFFFF"/>
                </a:solidFill>
                <a:highlight>
                  <a:srgbClr val="003081"/>
                </a:highlight>
                <a:latin typeface="Palanquin"/>
                <a:ea typeface="Palanquin"/>
                <a:cs typeface="Palanquin"/>
                <a:sym typeface="Palanquin"/>
              </a:rPr>
              <a:t>L’identification de l’Aidant</a:t>
            </a:r>
            <a:endParaRPr i="0" sz="2600" u="none" cap="none" strike="noStrike">
              <a:solidFill>
                <a:srgbClr val="FFFFFF"/>
              </a:solidFill>
              <a:highlight>
                <a:srgbClr val="003081"/>
              </a:highlight>
              <a:latin typeface="Palanquin"/>
              <a:ea typeface="Palanquin"/>
              <a:cs typeface="Palanquin"/>
              <a:sym typeface="Palanquin"/>
            </a:endParaRPr>
          </a:p>
        </p:txBody>
      </p:sp>
      <p:sp>
        <p:nvSpPr>
          <p:cNvPr id="437" name="Google Shape;437;p39"/>
          <p:cNvSpPr/>
          <p:nvPr/>
        </p:nvSpPr>
        <p:spPr>
          <a:xfrm rot="-5400000">
            <a:off x="-1037925" y="1627375"/>
            <a:ext cx="2927400" cy="241800"/>
          </a:xfrm>
          <a:prstGeom prst="rect">
            <a:avLst/>
          </a:prstGeom>
          <a:noFill/>
          <a:ln cap="flat" cmpd="sng" w="9525">
            <a:solidFill>
              <a:srgbClr val="FF33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100"/>
              <a:buFont typeface="Arial"/>
              <a:buNone/>
            </a:pPr>
            <a:r>
              <a:rPr b="1" lang="fr" sz="1000">
                <a:solidFill>
                  <a:srgbClr val="FF3333"/>
                </a:solidFill>
                <a:latin typeface="Palanquin"/>
                <a:ea typeface="Palanquin"/>
                <a:cs typeface="Palanquin"/>
                <a:sym typeface="Palanquin"/>
              </a:rPr>
              <a:t>Quiz META</a:t>
            </a:r>
            <a:endParaRPr sz="1000"/>
          </a:p>
        </p:txBody>
      </p:sp>
      <p:sp>
        <p:nvSpPr>
          <p:cNvPr id="438" name="Google Shape;438;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id="439" name="Google Shape;439;p39"/>
          <p:cNvPicPr preferRelativeResize="0"/>
          <p:nvPr/>
        </p:nvPicPr>
        <p:blipFill>
          <a:blip r:embed="rId3">
            <a:alphaModFix/>
          </a:blip>
          <a:stretch>
            <a:fillRect/>
          </a:stretch>
        </p:blipFill>
        <p:spPr>
          <a:xfrm>
            <a:off x="1556325" y="784222"/>
            <a:ext cx="5789270" cy="411162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40"/>
          <p:cNvSpPr txBox="1"/>
          <p:nvPr/>
        </p:nvSpPr>
        <p:spPr>
          <a:xfrm>
            <a:off x="826900" y="257572"/>
            <a:ext cx="6427500" cy="469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2200"/>
              <a:buFont typeface="Arial"/>
              <a:buNone/>
            </a:pPr>
            <a:r>
              <a:rPr b="1" lang="fr" sz="2600">
                <a:solidFill>
                  <a:srgbClr val="FFFFFF"/>
                </a:solidFill>
                <a:highlight>
                  <a:srgbClr val="003081"/>
                </a:highlight>
                <a:latin typeface="Palanquin"/>
                <a:ea typeface="Palanquin"/>
                <a:cs typeface="Palanquin"/>
                <a:sym typeface="Palanquin"/>
              </a:rPr>
              <a:t>L’identification de l’Aidant</a:t>
            </a:r>
            <a:endParaRPr i="0" sz="2600" u="none" cap="none" strike="noStrike">
              <a:solidFill>
                <a:srgbClr val="FFFFFF"/>
              </a:solidFill>
              <a:highlight>
                <a:srgbClr val="003081"/>
              </a:highlight>
              <a:latin typeface="Palanquin"/>
              <a:ea typeface="Palanquin"/>
              <a:cs typeface="Palanquin"/>
              <a:sym typeface="Palanquin"/>
            </a:endParaRPr>
          </a:p>
        </p:txBody>
      </p:sp>
      <p:sp>
        <p:nvSpPr>
          <p:cNvPr id="445" name="Google Shape;445;p40"/>
          <p:cNvSpPr/>
          <p:nvPr/>
        </p:nvSpPr>
        <p:spPr>
          <a:xfrm rot="-5400000">
            <a:off x="-1037925" y="1627375"/>
            <a:ext cx="2927400" cy="241800"/>
          </a:xfrm>
          <a:prstGeom prst="rect">
            <a:avLst/>
          </a:prstGeom>
          <a:noFill/>
          <a:ln cap="flat" cmpd="sng" w="9525">
            <a:solidFill>
              <a:srgbClr val="FF33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100"/>
              <a:buFont typeface="Arial"/>
              <a:buNone/>
            </a:pPr>
            <a:r>
              <a:rPr b="1" lang="fr" sz="1000">
                <a:solidFill>
                  <a:srgbClr val="FF3333"/>
                </a:solidFill>
                <a:latin typeface="Palanquin"/>
                <a:ea typeface="Palanquin"/>
                <a:cs typeface="Palanquin"/>
                <a:sym typeface="Palanquin"/>
              </a:rPr>
              <a:t>Quiz META</a:t>
            </a:r>
            <a:endParaRPr sz="1000"/>
          </a:p>
        </p:txBody>
      </p:sp>
      <p:sp>
        <p:nvSpPr>
          <p:cNvPr id="446" name="Google Shape;446;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id="447" name="Google Shape;447;p40"/>
          <p:cNvPicPr preferRelativeResize="0"/>
          <p:nvPr/>
        </p:nvPicPr>
        <p:blipFill>
          <a:blip r:embed="rId3">
            <a:alphaModFix/>
          </a:blip>
          <a:stretch>
            <a:fillRect/>
          </a:stretch>
        </p:blipFill>
        <p:spPr>
          <a:xfrm>
            <a:off x="1556325" y="784222"/>
            <a:ext cx="5798966" cy="411162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41"/>
          <p:cNvSpPr txBox="1"/>
          <p:nvPr/>
        </p:nvSpPr>
        <p:spPr>
          <a:xfrm>
            <a:off x="826900" y="257572"/>
            <a:ext cx="6427500" cy="469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2200"/>
              <a:buFont typeface="Arial"/>
              <a:buNone/>
            </a:pPr>
            <a:r>
              <a:rPr b="1" lang="fr" sz="2600">
                <a:solidFill>
                  <a:srgbClr val="FFFFFF"/>
                </a:solidFill>
                <a:highlight>
                  <a:srgbClr val="003081"/>
                </a:highlight>
                <a:latin typeface="Palanquin"/>
                <a:ea typeface="Palanquin"/>
                <a:cs typeface="Palanquin"/>
                <a:sym typeface="Palanquin"/>
              </a:rPr>
              <a:t>L’identification de l’Aidant</a:t>
            </a:r>
            <a:endParaRPr i="0" sz="2600" u="none" cap="none" strike="noStrike">
              <a:solidFill>
                <a:srgbClr val="FFFFFF"/>
              </a:solidFill>
              <a:highlight>
                <a:srgbClr val="003081"/>
              </a:highlight>
              <a:latin typeface="Palanquin"/>
              <a:ea typeface="Palanquin"/>
              <a:cs typeface="Palanquin"/>
              <a:sym typeface="Palanquin"/>
            </a:endParaRPr>
          </a:p>
        </p:txBody>
      </p:sp>
      <p:sp>
        <p:nvSpPr>
          <p:cNvPr id="453" name="Google Shape;453;p41"/>
          <p:cNvSpPr/>
          <p:nvPr/>
        </p:nvSpPr>
        <p:spPr>
          <a:xfrm rot="-5400000">
            <a:off x="-1037925" y="1627375"/>
            <a:ext cx="2927400" cy="241800"/>
          </a:xfrm>
          <a:prstGeom prst="rect">
            <a:avLst/>
          </a:prstGeom>
          <a:noFill/>
          <a:ln cap="flat" cmpd="sng" w="9525">
            <a:solidFill>
              <a:srgbClr val="FF33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100"/>
              <a:buFont typeface="Arial"/>
              <a:buNone/>
            </a:pPr>
            <a:r>
              <a:rPr b="1" lang="fr" sz="1000">
                <a:solidFill>
                  <a:srgbClr val="FF3333"/>
                </a:solidFill>
                <a:latin typeface="Palanquin"/>
                <a:ea typeface="Palanquin"/>
                <a:cs typeface="Palanquin"/>
                <a:sym typeface="Palanquin"/>
              </a:rPr>
              <a:t>Quiz META</a:t>
            </a:r>
            <a:endParaRPr sz="1000"/>
          </a:p>
        </p:txBody>
      </p:sp>
      <p:sp>
        <p:nvSpPr>
          <p:cNvPr id="454" name="Google Shape;454;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id="455" name="Google Shape;455;p41"/>
          <p:cNvPicPr preferRelativeResize="0"/>
          <p:nvPr/>
        </p:nvPicPr>
        <p:blipFill>
          <a:blip r:embed="rId3">
            <a:alphaModFix/>
          </a:blip>
          <a:stretch>
            <a:fillRect/>
          </a:stretch>
        </p:blipFill>
        <p:spPr>
          <a:xfrm>
            <a:off x="1556325" y="784222"/>
            <a:ext cx="5779592" cy="411162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nvSpPr>
        <p:spPr>
          <a:xfrm>
            <a:off x="889625" y="1825500"/>
            <a:ext cx="7800000" cy="14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3400">
                <a:solidFill>
                  <a:srgbClr val="FF3333"/>
                </a:solidFill>
                <a:latin typeface="Palanquin"/>
                <a:ea typeface="Palanquin"/>
                <a:cs typeface="Palanquin"/>
                <a:sym typeface="Palanquin"/>
              </a:rPr>
              <a:t>Aidants Connect </a:t>
            </a:r>
            <a:endParaRPr b="1" sz="3400">
              <a:solidFill>
                <a:srgbClr val="FF3333"/>
              </a:solidFill>
              <a:latin typeface="Palanquin"/>
              <a:ea typeface="Palanquin"/>
              <a:cs typeface="Palanquin"/>
              <a:sym typeface="Palanquin"/>
            </a:endParaRPr>
          </a:p>
        </p:txBody>
      </p:sp>
      <p:sp>
        <p:nvSpPr>
          <p:cNvPr id="70" name="Google Shape;70;p15"/>
          <p:cNvSpPr/>
          <p:nvPr/>
        </p:nvSpPr>
        <p:spPr>
          <a:xfrm rot="-5400000">
            <a:off x="-1037925" y="1627375"/>
            <a:ext cx="2927400" cy="241800"/>
          </a:xfrm>
          <a:prstGeom prst="rect">
            <a:avLst/>
          </a:prstGeom>
          <a:noFill/>
          <a:ln cap="flat" cmpd="sng" w="9525">
            <a:solidFill>
              <a:srgbClr val="FF33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100"/>
              <a:buFont typeface="Arial"/>
              <a:buNone/>
            </a:pPr>
            <a:r>
              <a:rPr b="1" lang="fr" sz="1000">
                <a:solidFill>
                  <a:srgbClr val="FF3333"/>
                </a:solidFill>
                <a:latin typeface="Palanquin"/>
                <a:ea typeface="Palanquin"/>
                <a:cs typeface="Palanquin"/>
                <a:sym typeface="Palanquin"/>
              </a:rPr>
              <a:t>Quiz META</a:t>
            </a:r>
            <a:endParaRPr sz="1000"/>
          </a:p>
        </p:txBody>
      </p:sp>
      <p:sp>
        <p:nvSpPr>
          <p:cNvPr id="71" name="Google Shape;71;p15"/>
          <p:cNvSpPr txBox="1"/>
          <p:nvPr/>
        </p:nvSpPr>
        <p:spPr>
          <a:xfrm>
            <a:off x="826900" y="257572"/>
            <a:ext cx="6427500" cy="469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2200"/>
              <a:buFont typeface="Arial"/>
              <a:buNone/>
            </a:pPr>
            <a:r>
              <a:rPr b="1" lang="fr" sz="2600">
                <a:solidFill>
                  <a:srgbClr val="FFFFFF"/>
                </a:solidFill>
                <a:highlight>
                  <a:srgbClr val="003081"/>
                </a:highlight>
                <a:latin typeface="Palanquin"/>
                <a:ea typeface="Palanquin"/>
                <a:cs typeface="Palanquin"/>
                <a:sym typeface="Palanquin"/>
              </a:rPr>
              <a:t>Partie 1</a:t>
            </a:r>
            <a:endParaRPr i="0" sz="2600" u="none" cap="none" strike="noStrike">
              <a:solidFill>
                <a:srgbClr val="FFFFFF"/>
              </a:solidFill>
              <a:highlight>
                <a:srgbClr val="003081"/>
              </a:highlight>
              <a:latin typeface="Palanquin"/>
              <a:ea typeface="Palanquin"/>
              <a:cs typeface="Palanquin"/>
              <a:sym typeface="Palanquin"/>
            </a:endParaRPr>
          </a:p>
        </p:txBody>
      </p:sp>
      <p:sp>
        <p:nvSpPr>
          <p:cNvPr id="72" name="Google Shape;72;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42"/>
          <p:cNvSpPr txBox="1"/>
          <p:nvPr/>
        </p:nvSpPr>
        <p:spPr>
          <a:xfrm>
            <a:off x="826900" y="257572"/>
            <a:ext cx="6427500" cy="469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2200"/>
              <a:buFont typeface="Arial"/>
              <a:buNone/>
            </a:pPr>
            <a:r>
              <a:rPr b="1" lang="fr" sz="2600">
                <a:solidFill>
                  <a:srgbClr val="FFFFFF"/>
                </a:solidFill>
                <a:highlight>
                  <a:srgbClr val="003081"/>
                </a:highlight>
                <a:latin typeface="Palanquin"/>
                <a:ea typeface="Palanquin"/>
                <a:cs typeface="Palanquin"/>
                <a:sym typeface="Palanquin"/>
              </a:rPr>
              <a:t>L’identification de l’Aidant</a:t>
            </a:r>
            <a:endParaRPr i="0" sz="2600" u="none" cap="none" strike="noStrike">
              <a:solidFill>
                <a:srgbClr val="FFFFFF"/>
              </a:solidFill>
              <a:highlight>
                <a:srgbClr val="003081"/>
              </a:highlight>
              <a:latin typeface="Palanquin"/>
              <a:ea typeface="Palanquin"/>
              <a:cs typeface="Palanquin"/>
              <a:sym typeface="Palanquin"/>
            </a:endParaRPr>
          </a:p>
        </p:txBody>
      </p:sp>
      <p:sp>
        <p:nvSpPr>
          <p:cNvPr id="461" name="Google Shape;461;p42"/>
          <p:cNvSpPr/>
          <p:nvPr/>
        </p:nvSpPr>
        <p:spPr>
          <a:xfrm rot="-5400000">
            <a:off x="-1037925" y="1627375"/>
            <a:ext cx="2927400" cy="241800"/>
          </a:xfrm>
          <a:prstGeom prst="rect">
            <a:avLst/>
          </a:prstGeom>
          <a:noFill/>
          <a:ln cap="flat" cmpd="sng" w="9525">
            <a:solidFill>
              <a:srgbClr val="FF33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100"/>
              <a:buFont typeface="Arial"/>
              <a:buNone/>
            </a:pPr>
            <a:r>
              <a:rPr b="1" lang="fr" sz="1000">
                <a:solidFill>
                  <a:srgbClr val="FF3333"/>
                </a:solidFill>
                <a:latin typeface="Palanquin"/>
                <a:ea typeface="Palanquin"/>
                <a:cs typeface="Palanquin"/>
                <a:sym typeface="Palanquin"/>
              </a:rPr>
              <a:t>Quiz META</a:t>
            </a:r>
            <a:endParaRPr sz="1000"/>
          </a:p>
        </p:txBody>
      </p:sp>
      <p:sp>
        <p:nvSpPr>
          <p:cNvPr id="462" name="Google Shape;462;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id="463" name="Google Shape;463;p42"/>
          <p:cNvPicPr preferRelativeResize="0"/>
          <p:nvPr/>
        </p:nvPicPr>
        <p:blipFill>
          <a:blip r:embed="rId3">
            <a:alphaModFix/>
          </a:blip>
          <a:stretch>
            <a:fillRect/>
          </a:stretch>
        </p:blipFill>
        <p:spPr>
          <a:xfrm>
            <a:off x="1556325" y="784222"/>
            <a:ext cx="5786885" cy="411162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43"/>
          <p:cNvSpPr txBox="1"/>
          <p:nvPr/>
        </p:nvSpPr>
        <p:spPr>
          <a:xfrm>
            <a:off x="889625" y="1825500"/>
            <a:ext cx="7800000" cy="14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3400">
                <a:solidFill>
                  <a:srgbClr val="FF3333"/>
                </a:solidFill>
                <a:latin typeface="Palanquin"/>
                <a:ea typeface="Palanquin"/>
                <a:cs typeface="Palanquin"/>
                <a:sym typeface="Palanquin"/>
              </a:rPr>
              <a:t>Cadre juridique </a:t>
            </a:r>
            <a:endParaRPr b="1" sz="3400">
              <a:solidFill>
                <a:srgbClr val="FF3333"/>
              </a:solidFill>
              <a:latin typeface="Palanquin"/>
              <a:ea typeface="Palanquin"/>
              <a:cs typeface="Palanquin"/>
              <a:sym typeface="Palanquin"/>
            </a:endParaRPr>
          </a:p>
        </p:txBody>
      </p:sp>
      <p:sp>
        <p:nvSpPr>
          <p:cNvPr id="469" name="Google Shape;469;p43"/>
          <p:cNvSpPr/>
          <p:nvPr/>
        </p:nvSpPr>
        <p:spPr>
          <a:xfrm rot="-5400000">
            <a:off x="-1037925" y="1627375"/>
            <a:ext cx="2927400" cy="241800"/>
          </a:xfrm>
          <a:prstGeom prst="rect">
            <a:avLst/>
          </a:prstGeom>
          <a:noFill/>
          <a:ln cap="flat" cmpd="sng" w="9525">
            <a:solidFill>
              <a:srgbClr val="FF33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100"/>
              <a:buFont typeface="Arial"/>
              <a:buNone/>
            </a:pPr>
            <a:r>
              <a:rPr b="1" lang="fr" sz="1000">
                <a:solidFill>
                  <a:srgbClr val="FF3333"/>
                </a:solidFill>
                <a:latin typeface="Palanquin"/>
                <a:ea typeface="Palanquin"/>
                <a:cs typeface="Palanquin"/>
                <a:sym typeface="Palanquin"/>
              </a:rPr>
              <a:t>Quiz META</a:t>
            </a:r>
            <a:endParaRPr sz="1000"/>
          </a:p>
        </p:txBody>
      </p:sp>
      <p:sp>
        <p:nvSpPr>
          <p:cNvPr id="470" name="Google Shape;470;p43"/>
          <p:cNvSpPr txBox="1"/>
          <p:nvPr/>
        </p:nvSpPr>
        <p:spPr>
          <a:xfrm>
            <a:off x="826900" y="257572"/>
            <a:ext cx="6427500" cy="469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2200"/>
              <a:buFont typeface="Arial"/>
              <a:buNone/>
            </a:pPr>
            <a:r>
              <a:rPr b="1" lang="fr" sz="2600">
                <a:solidFill>
                  <a:srgbClr val="FFFFFF"/>
                </a:solidFill>
                <a:highlight>
                  <a:srgbClr val="003081"/>
                </a:highlight>
                <a:latin typeface="Palanquin"/>
                <a:ea typeface="Palanquin"/>
                <a:cs typeface="Palanquin"/>
                <a:sym typeface="Palanquin"/>
              </a:rPr>
              <a:t>Partie 2</a:t>
            </a:r>
            <a:endParaRPr i="0" sz="2600" u="none" cap="none" strike="noStrike">
              <a:solidFill>
                <a:srgbClr val="FFFFFF"/>
              </a:solidFill>
              <a:highlight>
                <a:srgbClr val="003081"/>
              </a:highlight>
              <a:latin typeface="Palanquin"/>
              <a:ea typeface="Palanquin"/>
              <a:cs typeface="Palanquin"/>
              <a:sym typeface="Palanquin"/>
            </a:endParaRPr>
          </a:p>
        </p:txBody>
      </p:sp>
      <p:sp>
        <p:nvSpPr>
          <p:cNvPr id="471" name="Google Shape;471;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44"/>
          <p:cNvSpPr txBox="1"/>
          <p:nvPr/>
        </p:nvSpPr>
        <p:spPr>
          <a:xfrm>
            <a:off x="1419450" y="260090"/>
            <a:ext cx="6305100" cy="14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3000">
                <a:solidFill>
                  <a:srgbClr val="003081"/>
                </a:solidFill>
                <a:latin typeface="Palanquin"/>
                <a:ea typeface="Palanquin"/>
                <a:cs typeface="Palanquin"/>
                <a:sym typeface="Palanquin"/>
              </a:rPr>
              <a:t>L’aidant est responsable de…</a:t>
            </a:r>
            <a:endParaRPr b="1" sz="3000">
              <a:solidFill>
                <a:srgbClr val="003081"/>
              </a:solidFill>
              <a:latin typeface="Palanquin"/>
              <a:ea typeface="Palanquin"/>
              <a:cs typeface="Palanquin"/>
              <a:sym typeface="Palanquin"/>
            </a:endParaRPr>
          </a:p>
        </p:txBody>
      </p:sp>
      <p:grpSp>
        <p:nvGrpSpPr>
          <p:cNvPr id="477" name="Google Shape;477;p44"/>
          <p:cNvGrpSpPr/>
          <p:nvPr/>
        </p:nvGrpSpPr>
        <p:grpSpPr>
          <a:xfrm rot="260">
            <a:off x="678334" y="2396218"/>
            <a:ext cx="3806641" cy="640060"/>
            <a:chOff x="5332275" y="1695525"/>
            <a:chExt cx="2881200" cy="1915200"/>
          </a:xfrm>
        </p:grpSpPr>
        <p:sp>
          <p:nvSpPr>
            <p:cNvPr id="478" name="Google Shape;478;p44"/>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479" name="Google Shape;479;p44"/>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La bonne compréhension du mandat par l’usager</a:t>
              </a:r>
              <a:endParaRPr>
                <a:solidFill>
                  <a:schemeClr val="lt1"/>
                </a:solidFill>
                <a:latin typeface="Palanquin Medium"/>
                <a:ea typeface="Palanquin Medium"/>
                <a:cs typeface="Palanquin Medium"/>
                <a:sym typeface="Palanquin Medium"/>
              </a:endParaRPr>
            </a:p>
          </p:txBody>
        </p:sp>
      </p:grpSp>
      <p:grpSp>
        <p:nvGrpSpPr>
          <p:cNvPr id="480" name="Google Shape;480;p44"/>
          <p:cNvGrpSpPr/>
          <p:nvPr/>
        </p:nvGrpSpPr>
        <p:grpSpPr>
          <a:xfrm rot="260">
            <a:off x="4659032" y="2396218"/>
            <a:ext cx="3806641" cy="640060"/>
            <a:chOff x="5332275" y="1695525"/>
            <a:chExt cx="2881200" cy="1915200"/>
          </a:xfrm>
        </p:grpSpPr>
        <p:sp>
          <p:nvSpPr>
            <p:cNvPr id="481" name="Google Shape;481;p44"/>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482" name="Google Shape;482;p44"/>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L’exactitude des informations données par l’usager</a:t>
              </a:r>
              <a:endParaRPr>
                <a:solidFill>
                  <a:schemeClr val="lt1"/>
                </a:solidFill>
                <a:latin typeface="Palanquin Medium"/>
                <a:ea typeface="Palanquin Medium"/>
                <a:cs typeface="Palanquin Medium"/>
                <a:sym typeface="Palanquin Medium"/>
              </a:endParaRPr>
            </a:p>
          </p:txBody>
        </p:sp>
      </p:grpSp>
      <p:grpSp>
        <p:nvGrpSpPr>
          <p:cNvPr id="483" name="Google Shape;483;p44"/>
          <p:cNvGrpSpPr/>
          <p:nvPr/>
        </p:nvGrpSpPr>
        <p:grpSpPr>
          <a:xfrm rot="260">
            <a:off x="678334" y="3161144"/>
            <a:ext cx="3806641" cy="640060"/>
            <a:chOff x="5332275" y="1695525"/>
            <a:chExt cx="2881200" cy="1915200"/>
          </a:xfrm>
        </p:grpSpPr>
        <p:sp>
          <p:nvSpPr>
            <p:cNvPr id="484" name="Google Shape;484;p44"/>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485" name="Google Shape;485;p44"/>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La protection des données personnelles de l’usager</a:t>
              </a:r>
              <a:endParaRPr>
                <a:solidFill>
                  <a:schemeClr val="lt1"/>
                </a:solidFill>
                <a:latin typeface="Palanquin Medium"/>
                <a:ea typeface="Palanquin Medium"/>
                <a:cs typeface="Palanquin Medium"/>
                <a:sym typeface="Palanquin Medium"/>
              </a:endParaRPr>
            </a:p>
          </p:txBody>
        </p:sp>
      </p:grpSp>
      <p:grpSp>
        <p:nvGrpSpPr>
          <p:cNvPr id="486" name="Google Shape;486;p44"/>
          <p:cNvGrpSpPr/>
          <p:nvPr/>
        </p:nvGrpSpPr>
        <p:grpSpPr>
          <a:xfrm rot="260">
            <a:off x="4659032" y="3161144"/>
            <a:ext cx="3806641" cy="640060"/>
            <a:chOff x="5332275" y="1695525"/>
            <a:chExt cx="2881200" cy="1915200"/>
          </a:xfrm>
        </p:grpSpPr>
        <p:sp>
          <p:nvSpPr>
            <p:cNvPr id="487" name="Google Shape;487;p44"/>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488" name="Google Shape;488;p44"/>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La sécurisation de son espace Aidants Connect</a:t>
              </a:r>
              <a:endParaRPr>
                <a:solidFill>
                  <a:schemeClr val="lt1"/>
                </a:solidFill>
                <a:latin typeface="Palanquin Medium"/>
                <a:ea typeface="Palanquin Medium"/>
                <a:cs typeface="Palanquin Medium"/>
                <a:sym typeface="Palanquin Medium"/>
              </a:endParaRPr>
            </a:p>
          </p:txBody>
        </p:sp>
      </p:grpSp>
      <p:grpSp>
        <p:nvGrpSpPr>
          <p:cNvPr id="489" name="Google Shape;489;p44"/>
          <p:cNvGrpSpPr/>
          <p:nvPr/>
        </p:nvGrpSpPr>
        <p:grpSpPr>
          <a:xfrm rot="260">
            <a:off x="678334" y="3926069"/>
            <a:ext cx="3806641" cy="640060"/>
            <a:chOff x="5332275" y="1695525"/>
            <a:chExt cx="2881200" cy="1915200"/>
          </a:xfrm>
        </p:grpSpPr>
        <p:sp>
          <p:nvSpPr>
            <p:cNvPr id="490" name="Google Shape;490;p44"/>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491" name="Google Shape;491;p44"/>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La désactivation de son compte Aidants Connect à son départ de la structure</a:t>
              </a:r>
              <a:endParaRPr>
                <a:solidFill>
                  <a:schemeClr val="lt1"/>
                </a:solidFill>
                <a:latin typeface="Palanquin Medium"/>
                <a:ea typeface="Palanquin Medium"/>
                <a:cs typeface="Palanquin Medium"/>
                <a:sym typeface="Palanquin Medium"/>
              </a:endParaRPr>
            </a:p>
          </p:txBody>
        </p:sp>
      </p:grpSp>
      <p:grpSp>
        <p:nvGrpSpPr>
          <p:cNvPr id="492" name="Google Shape;492;p44"/>
          <p:cNvGrpSpPr/>
          <p:nvPr/>
        </p:nvGrpSpPr>
        <p:grpSpPr>
          <a:xfrm rot="260">
            <a:off x="4659032" y="3926069"/>
            <a:ext cx="3806641" cy="640060"/>
            <a:chOff x="5332275" y="1695525"/>
            <a:chExt cx="2881200" cy="1915200"/>
          </a:xfrm>
        </p:grpSpPr>
        <p:sp>
          <p:nvSpPr>
            <p:cNvPr id="493" name="Google Shape;493;p44"/>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494" name="Google Shape;494;p44"/>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Sa carte Aidants Connect personnelle</a:t>
              </a:r>
              <a:endParaRPr>
                <a:solidFill>
                  <a:schemeClr val="lt1"/>
                </a:solidFill>
                <a:latin typeface="Palanquin Medium"/>
                <a:ea typeface="Palanquin Medium"/>
                <a:cs typeface="Palanquin Medium"/>
                <a:sym typeface="Palanquin Medium"/>
              </a:endParaRPr>
            </a:p>
          </p:txBody>
        </p:sp>
      </p:grpSp>
      <p:sp>
        <p:nvSpPr>
          <p:cNvPr id="495" name="Google Shape;495;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45"/>
          <p:cNvSpPr txBox="1"/>
          <p:nvPr/>
        </p:nvSpPr>
        <p:spPr>
          <a:xfrm>
            <a:off x="1419450" y="260090"/>
            <a:ext cx="6305100" cy="14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3000">
                <a:solidFill>
                  <a:srgbClr val="003081"/>
                </a:solidFill>
                <a:latin typeface="Palanquin"/>
                <a:ea typeface="Palanquin"/>
                <a:cs typeface="Palanquin"/>
                <a:sym typeface="Palanquin"/>
              </a:rPr>
              <a:t>L’aidant est responsable de…</a:t>
            </a:r>
            <a:endParaRPr b="1" sz="3000">
              <a:solidFill>
                <a:srgbClr val="003081"/>
              </a:solidFill>
              <a:latin typeface="Palanquin"/>
              <a:ea typeface="Palanquin"/>
              <a:cs typeface="Palanquin"/>
              <a:sym typeface="Palanquin"/>
            </a:endParaRPr>
          </a:p>
        </p:txBody>
      </p:sp>
      <p:grpSp>
        <p:nvGrpSpPr>
          <p:cNvPr id="501" name="Google Shape;501;p45"/>
          <p:cNvGrpSpPr/>
          <p:nvPr/>
        </p:nvGrpSpPr>
        <p:grpSpPr>
          <a:xfrm rot="260">
            <a:off x="678334" y="2396218"/>
            <a:ext cx="3806641" cy="640060"/>
            <a:chOff x="5332275" y="1695525"/>
            <a:chExt cx="2881200" cy="1915200"/>
          </a:xfrm>
        </p:grpSpPr>
        <p:sp>
          <p:nvSpPr>
            <p:cNvPr id="502" name="Google Shape;502;p45"/>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503" name="Google Shape;503;p45"/>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La bonne compréhension du mandat par l’usager</a:t>
              </a:r>
              <a:endParaRPr>
                <a:solidFill>
                  <a:schemeClr val="lt1"/>
                </a:solidFill>
                <a:latin typeface="Palanquin Medium"/>
                <a:ea typeface="Palanquin Medium"/>
                <a:cs typeface="Palanquin Medium"/>
                <a:sym typeface="Palanquin Medium"/>
              </a:endParaRPr>
            </a:p>
          </p:txBody>
        </p:sp>
      </p:grpSp>
      <p:grpSp>
        <p:nvGrpSpPr>
          <p:cNvPr id="504" name="Google Shape;504;p45"/>
          <p:cNvGrpSpPr/>
          <p:nvPr/>
        </p:nvGrpSpPr>
        <p:grpSpPr>
          <a:xfrm rot="260">
            <a:off x="4659032" y="2396218"/>
            <a:ext cx="3806641" cy="640060"/>
            <a:chOff x="5332275" y="1695525"/>
            <a:chExt cx="2881200" cy="1915200"/>
          </a:xfrm>
        </p:grpSpPr>
        <p:sp>
          <p:nvSpPr>
            <p:cNvPr id="505" name="Google Shape;505;p45"/>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506" name="Google Shape;506;p45"/>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L’exactitude des informations données par l’usager</a:t>
              </a:r>
              <a:endParaRPr>
                <a:solidFill>
                  <a:schemeClr val="lt1"/>
                </a:solidFill>
                <a:latin typeface="Palanquin Medium"/>
                <a:ea typeface="Palanquin Medium"/>
                <a:cs typeface="Palanquin Medium"/>
                <a:sym typeface="Palanquin Medium"/>
              </a:endParaRPr>
            </a:p>
          </p:txBody>
        </p:sp>
      </p:grpSp>
      <p:grpSp>
        <p:nvGrpSpPr>
          <p:cNvPr id="507" name="Google Shape;507;p45"/>
          <p:cNvGrpSpPr/>
          <p:nvPr/>
        </p:nvGrpSpPr>
        <p:grpSpPr>
          <a:xfrm rot="260">
            <a:off x="678334" y="3161144"/>
            <a:ext cx="3806641" cy="640060"/>
            <a:chOff x="5332275" y="1695525"/>
            <a:chExt cx="2881200" cy="1915200"/>
          </a:xfrm>
        </p:grpSpPr>
        <p:sp>
          <p:nvSpPr>
            <p:cNvPr id="508" name="Google Shape;508;p45"/>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509" name="Google Shape;509;p45"/>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La protection des données personnelles de l’usager</a:t>
              </a:r>
              <a:endParaRPr>
                <a:solidFill>
                  <a:schemeClr val="lt1"/>
                </a:solidFill>
                <a:latin typeface="Palanquin Medium"/>
                <a:ea typeface="Palanquin Medium"/>
                <a:cs typeface="Palanquin Medium"/>
                <a:sym typeface="Palanquin Medium"/>
              </a:endParaRPr>
            </a:p>
          </p:txBody>
        </p:sp>
      </p:grpSp>
      <p:grpSp>
        <p:nvGrpSpPr>
          <p:cNvPr id="510" name="Google Shape;510;p45"/>
          <p:cNvGrpSpPr/>
          <p:nvPr/>
        </p:nvGrpSpPr>
        <p:grpSpPr>
          <a:xfrm rot="260">
            <a:off x="4659032" y="3161144"/>
            <a:ext cx="3806641" cy="640060"/>
            <a:chOff x="5332275" y="1695525"/>
            <a:chExt cx="2881200" cy="1915200"/>
          </a:xfrm>
        </p:grpSpPr>
        <p:sp>
          <p:nvSpPr>
            <p:cNvPr id="511" name="Google Shape;511;p45"/>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512" name="Google Shape;512;p45"/>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La sécurisation de son espace Aidants Connect</a:t>
              </a:r>
              <a:endParaRPr>
                <a:solidFill>
                  <a:schemeClr val="lt1"/>
                </a:solidFill>
                <a:latin typeface="Palanquin Medium"/>
                <a:ea typeface="Palanquin Medium"/>
                <a:cs typeface="Palanquin Medium"/>
                <a:sym typeface="Palanquin Medium"/>
              </a:endParaRPr>
            </a:p>
          </p:txBody>
        </p:sp>
      </p:grpSp>
      <p:grpSp>
        <p:nvGrpSpPr>
          <p:cNvPr id="513" name="Google Shape;513;p45"/>
          <p:cNvGrpSpPr/>
          <p:nvPr/>
        </p:nvGrpSpPr>
        <p:grpSpPr>
          <a:xfrm rot="260">
            <a:off x="678334" y="3926069"/>
            <a:ext cx="3806641" cy="640060"/>
            <a:chOff x="5332275" y="1695525"/>
            <a:chExt cx="2881200" cy="1915200"/>
          </a:xfrm>
        </p:grpSpPr>
        <p:sp>
          <p:nvSpPr>
            <p:cNvPr id="514" name="Google Shape;514;p45"/>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515" name="Google Shape;515;p45"/>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La désactivation de son compte Aidants Connect à son départ de la structure</a:t>
              </a:r>
              <a:endParaRPr>
                <a:solidFill>
                  <a:schemeClr val="lt1"/>
                </a:solidFill>
                <a:latin typeface="Palanquin Medium"/>
                <a:ea typeface="Palanquin Medium"/>
                <a:cs typeface="Palanquin Medium"/>
                <a:sym typeface="Palanquin Medium"/>
              </a:endParaRPr>
            </a:p>
          </p:txBody>
        </p:sp>
      </p:grpSp>
      <p:grpSp>
        <p:nvGrpSpPr>
          <p:cNvPr id="516" name="Google Shape;516;p45"/>
          <p:cNvGrpSpPr/>
          <p:nvPr/>
        </p:nvGrpSpPr>
        <p:grpSpPr>
          <a:xfrm rot="260">
            <a:off x="4659032" y="3926069"/>
            <a:ext cx="3806641" cy="640060"/>
            <a:chOff x="5332275" y="1695525"/>
            <a:chExt cx="2881200" cy="1915200"/>
          </a:xfrm>
        </p:grpSpPr>
        <p:sp>
          <p:nvSpPr>
            <p:cNvPr id="517" name="Google Shape;517;p45"/>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518" name="Google Shape;518;p45"/>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Sa carte Aidants Connect personnelle</a:t>
              </a:r>
              <a:endParaRPr>
                <a:solidFill>
                  <a:schemeClr val="lt1"/>
                </a:solidFill>
                <a:latin typeface="Palanquin Medium"/>
                <a:ea typeface="Palanquin Medium"/>
                <a:cs typeface="Palanquin Medium"/>
                <a:sym typeface="Palanquin Medium"/>
              </a:endParaRPr>
            </a:p>
          </p:txBody>
        </p:sp>
      </p:grpSp>
      <p:sp>
        <p:nvSpPr>
          <p:cNvPr id="519" name="Google Shape;519;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46"/>
          <p:cNvSpPr txBox="1"/>
          <p:nvPr/>
        </p:nvSpPr>
        <p:spPr>
          <a:xfrm>
            <a:off x="826900" y="257572"/>
            <a:ext cx="6427500" cy="469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2200"/>
              <a:buFont typeface="Arial"/>
              <a:buNone/>
            </a:pPr>
            <a:r>
              <a:rPr b="1" lang="fr" sz="2600">
                <a:solidFill>
                  <a:srgbClr val="FFFFFF"/>
                </a:solidFill>
                <a:highlight>
                  <a:srgbClr val="003081"/>
                </a:highlight>
                <a:latin typeface="Palanquin"/>
                <a:ea typeface="Palanquin"/>
                <a:cs typeface="Palanquin"/>
                <a:sym typeface="Palanquin"/>
              </a:rPr>
              <a:t>Les responsabilités de chacun</a:t>
            </a:r>
            <a:endParaRPr i="0" sz="2600" u="none" cap="none" strike="noStrike">
              <a:solidFill>
                <a:srgbClr val="FFFFFF"/>
              </a:solidFill>
              <a:highlight>
                <a:srgbClr val="003081"/>
              </a:highlight>
              <a:latin typeface="Palanquin"/>
              <a:ea typeface="Palanquin"/>
              <a:cs typeface="Palanquin"/>
              <a:sym typeface="Palanquin"/>
            </a:endParaRPr>
          </a:p>
        </p:txBody>
      </p:sp>
      <p:sp>
        <p:nvSpPr>
          <p:cNvPr id="525" name="Google Shape;525;p46"/>
          <p:cNvSpPr/>
          <p:nvPr/>
        </p:nvSpPr>
        <p:spPr>
          <a:xfrm rot="-5400000">
            <a:off x="-1037925" y="1627375"/>
            <a:ext cx="2927400" cy="241800"/>
          </a:xfrm>
          <a:prstGeom prst="rect">
            <a:avLst/>
          </a:prstGeom>
          <a:noFill/>
          <a:ln cap="flat" cmpd="sng" w="9525">
            <a:solidFill>
              <a:srgbClr val="FF33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100"/>
              <a:buFont typeface="Arial"/>
              <a:buNone/>
            </a:pPr>
            <a:r>
              <a:rPr b="1" lang="fr" sz="1000">
                <a:solidFill>
                  <a:srgbClr val="FF3333"/>
                </a:solidFill>
                <a:latin typeface="Palanquin"/>
                <a:ea typeface="Palanquin"/>
                <a:cs typeface="Palanquin"/>
                <a:sym typeface="Palanquin"/>
              </a:rPr>
              <a:t>Quiz META</a:t>
            </a:r>
            <a:endParaRPr sz="1000"/>
          </a:p>
        </p:txBody>
      </p:sp>
      <p:sp>
        <p:nvSpPr>
          <p:cNvPr id="526" name="Google Shape;526;p46"/>
          <p:cNvSpPr txBox="1"/>
          <p:nvPr/>
        </p:nvSpPr>
        <p:spPr>
          <a:xfrm>
            <a:off x="1471000" y="836450"/>
            <a:ext cx="3894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800">
                <a:solidFill>
                  <a:srgbClr val="FF3333"/>
                </a:solidFill>
                <a:latin typeface="Palanquin"/>
                <a:ea typeface="Palanquin"/>
                <a:cs typeface="Palanquin"/>
                <a:sym typeface="Palanquin"/>
              </a:rPr>
              <a:t>L’Aidant habilité Aidants Connect</a:t>
            </a:r>
            <a:endParaRPr/>
          </a:p>
        </p:txBody>
      </p:sp>
      <p:cxnSp>
        <p:nvCxnSpPr>
          <p:cNvPr id="527" name="Google Shape;527;p46"/>
          <p:cNvCxnSpPr/>
          <p:nvPr/>
        </p:nvCxnSpPr>
        <p:spPr>
          <a:xfrm>
            <a:off x="1545200" y="1250450"/>
            <a:ext cx="5599200" cy="0"/>
          </a:xfrm>
          <a:prstGeom prst="straightConnector1">
            <a:avLst/>
          </a:prstGeom>
          <a:noFill/>
          <a:ln cap="flat" cmpd="sng" w="19050">
            <a:solidFill>
              <a:srgbClr val="FF3333"/>
            </a:solidFill>
            <a:prstDash val="solid"/>
            <a:round/>
            <a:headEnd len="med" w="med" type="none"/>
            <a:tailEnd len="med" w="med" type="none"/>
          </a:ln>
        </p:spPr>
      </p:cxnSp>
      <p:sp>
        <p:nvSpPr>
          <p:cNvPr id="528" name="Google Shape;528;p46"/>
          <p:cNvSpPr txBox="1"/>
          <p:nvPr/>
        </p:nvSpPr>
        <p:spPr>
          <a:xfrm>
            <a:off x="1493968" y="1331325"/>
            <a:ext cx="2442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200">
                <a:solidFill>
                  <a:srgbClr val="003081"/>
                </a:solidFill>
                <a:latin typeface="Palanquin Medium"/>
                <a:ea typeface="Palanquin Medium"/>
                <a:cs typeface="Palanquin Medium"/>
                <a:sym typeface="Palanquin Medium"/>
              </a:rPr>
              <a:t>Veiller à la bonne compréhension du mandat par l’usager</a:t>
            </a:r>
            <a:endParaRPr/>
          </a:p>
        </p:txBody>
      </p:sp>
      <p:sp>
        <p:nvSpPr>
          <p:cNvPr id="529" name="Google Shape;529;p46"/>
          <p:cNvSpPr txBox="1"/>
          <p:nvPr/>
        </p:nvSpPr>
        <p:spPr>
          <a:xfrm>
            <a:off x="4164520" y="1331325"/>
            <a:ext cx="2442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200">
                <a:solidFill>
                  <a:srgbClr val="003081"/>
                </a:solidFill>
                <a:latin typeface="Palanquin Medium"/>
                <a:ea typeface="Palanquin Medium"/>
                <a:cs typeface="Palanquin Medium"/>
                <a:sym typeface="Palanquin Medium"/>
              </a:rPr>
              <a:t>Protéger les données personnelles de l’usager</a:t>
            </a:r>
            <a:endParaRPr/>
          </a:p>
        </p:txBody>
      </p:sp>
      <p:sp>
        <p:nvSpPr>
          <p:cNvPr id="530" name="Google Shape;530;p46"/>
          <p:cNvSpPr txBox="1"/>
          <p:nvPr/>
        </p:nvSpPr>
        <p:spPr>
          <a:xfrm>
            <a:off x="6391869" y="1331325"/>
            <a:ext cx="2018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200">
                <a:solidFill>
                  <a:srgbClr val="003081"/>
                </a:solidFill>
                <a:latin typeface="Palanquin Medium"/>
                <a:ea typeface="Palanquin Medium"/>
                <a:cs typeface="Palanquin Medium"/>
                <a:sym typeface="Palanquin Medium"/>
              </a:rPr>
              <a:t>Sécuriser son compte Aidants Connect</a:t>
            </a:r>
            <a:endParaRPr/>
          </a:p>
        </p:txBody>
      </p:sp>
      <p:sp>
        <p:nvSpPr>
          <p:cNvPr id="531" name="Google Shape;531;p46"/>
          <p:cNvSpPr txBox="1"/>
          <p:nvPr/>
        </p:nvSpPr>
        <p:spPr>
          <a:xfrm>
            <a:off x="1471000" y="2217700"/>
            <a:ext cx="4992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800">
                <a:solidFill>
                  <a:srgbClr val="FF3333"/>
                </a:solidFill>
                <a:latin typeface="Palanquin"/>
                <a:ea typeface="Palanquin"/>
                <a:cs typeface="Palanquin"/>
                <a:sym typeface="Palanquin"/>
              </a:rPr>
              <a:t>Le référent Aidants Connect de la structure</a:t>
            </a:r>
            <a:endParaRPr/>
          </a:p>
        </p:txBody>
      </p:sp>
      <p:cxnSp>
        <p:nvCxnSpPr>
          <p:cNvPr id="532" name="Google Shape;532;p46"/>
          <p:cNvCxnSpPr/>
          <p:nvPr/>
        </p:nvCxnSpPr>
        <p:spPr>
          <a:xfrm>
            <a:off x="1545200" y="2631700"/>
            <a:ext cx="5599200" cy="0"/>
          </a:xfrm>
          <a:prstGeom prst="straightConnector1">
            <a:avLst/>
          </a:prstGeom>
          <a:noFill/>
          <a:ln cap="flat" cmpd="sng" w="19050">
            <a:solidFill>
              <a:srgbClr val="FF3333"/>
            </a:solidFill>
            <a:prstDash val="solid"/>
            <a:round/>
            <a:headEnd len="med" w="med" type="none"/>
            <a:tailEnd len="med" w="med" type="none"/>
          </a:ln>
        </p:spPr>
      </p:cxnSp>
      <p:sp>
        <p:nvSpPr>
          <p:cNvPr id="533" name="Google Shape;533;p46"/>
          <p:cNvSpPr txBox="1"/>
          <p:nvPr/>
        </p:nvSpPr>
        <p:spPr>
          <a:xfrm>
            <a:off x="1493968" y="2712575"/>
            <a:ext cx="2442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200">
                <a:solidFill>
                  <a:srgbClr val="003081"/>
                </a:solidFill>
                <a:latin typeface="Palanquin Medium"/>
                <a:ea typeface="Palanquin Medium"/>
                <a:cs typeface="Palanquin Medium"/>
                <a:sym typeface="Palanquin Medium"/>
              </a:rPr>
              <a:t>Résilier les comptes Aidants Connect des Aidants lors de leur départ de la structure</a:t>
            </a:r>
            <a:endParaRPr/>
          </a:p>
        </p:txBody>
      </p:sp>
      <p:sp>
        <p:nvSpPr>
          <p:cNvPr id="534" name="Google Shape;534;p46"/>
          <p:cNvSpPr txBox="1"/>
          <p:nvPr/>
        </p:nvSpPr>
        <p:spPr>
          <a:xfrm>
            <a:off x="4164524" y="2712575"/>
            <a:ext cx="2099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200">
                <a:solidFill>
                  <a:srgbClr val="003081"/>
                </a:solidFill>
                <a:latin typeface="Palanquin Medium"/>
                <a:ea typeface="Palanquin Medium"/>
                <a:cs typeface="Palanquin Medium"/>
                <a:sym typeface="Palanquin Medium"/>
              </a:rPr>
              <a:t>Veiller à la bonne utilisation de l’outil par les aidants</a:t>
            </a:r>
            <a:endParaRPr/>
          </a:p>
        </p:txBody>
      </p:sp>
      <p:sp>
        <p:nvSpPr>
          <p:cNvPr id="535" name="Google Shape;535;p46"/>
          <p:cNvSpPr txBox="1"/>
          <p:nvPr/>
        </p:nvSpPr>
        <p:spPr>
          <a:xfrm>
            <a:off x="1471000" y="3598950"/>
            <a:ext cx="3894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800">
                <a:solidFill>
                  <a:srgbClr val="FF3333"/>
                </a:solidFill>
                <a:latin typeface="Palanquin"/>
                <a:ea typeface="Palanquin"/>
                <a:cs typeface="Palanquin"/>
                <a:sym typeface="Palanquin"/>
              </a:rPr>
              <a:t>L’usager</a:t>
            </a:r>
            <a:endParaRPr/>
          </a:p>
        </p:txBody>
      </p:sp>
      <p:cxnSp>
        <p:nvCxnSpPr>
          <p:cNvPr id="536" name="Google Shape;536;p46"/>
          <p:cNvCxnSpPr/>
          <p:nvPr/>
        </p:nvCxnSpPr>
        <p:spPr>
          <a:xfrm>
            <a:off x="1545200" y="4012950"/>
            <a:ext cx="5599200" cy="0"/>
          </a:xfrm>
          <a:prstGeom prst="straightConnector1">
            <a:avLst/>
          </a:prstGeom>
          <a:noFill/>
          <a:ln cap="flat" cmpd="sng" w="19050">
            <a:solidFill>
              <a:srgbClr val="FF3333"/>
            </a:solidFill>
            <a:prstDash val="solid"/>
            <a:round/>
            <a:headEnd len="med" w="med" type="none"/>
            <a:tailEnd len="med" w="med" type="none"/>
          </a:ln>
        </p:spPr>
      </p:cxnSp>
      <p:sp>
        <p:nvSpPr>
          <p:cNvPr id="537" name="Google Shape;537;p46"/>
          <p:cNvSpPr txBox="1"/>
          <p:nvPr/>
        </p:nvSpPr>
        <p:spPr>
          <a:xfrm>
            <a:off x="1493968" y="4093825"/>
            <a:ext cx="2442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200">
                <a:solidFill>
                  <a:srgbClr val="003081"/>
                </a:solidFill>
                <a:latin typeface="Palanquin Medium"/>
                <a:ea typeface="Palanquin Medium"/>
                <a:cs typeface="Palanquin Medium"/>
                <a:sym typeface="Palanquin Medium"/>
              </a:rPr>
              <a:t>Donner </a:t>
            </a:r>
            <a:r>
              <a:rPr lang="fr" sz="1200">
                <a:solidFill>
                  <a:srgbClr val="003081"/>
                </a:solidFill>
                <a:latin typeface="Palanquin Medium"/>
                <a:ea typeface="Palanquin Medium"/>
                <a:cs typeface="Palanquin Medium"/>
                <a:sym typeface="Palanquin Medium"/>
              </a:rPr>
              <a:t>des</a:t>
            </a:r>
            <a:r>
              <a:rPr lang="fr" sz="1200">
                <a:solidFill>
                  <a:srgbClr val="003081"/>
                </a:solidFill>
                <a:latin typeface="Palanquin Medium"/>
                <a:ea typeface="Palanquin Medium"/>
                <a:cs typeface="Palanquin Medium"/>
                <a:sym typeface="Palanquin Medium"/>
              </a:rPr>
              <a:t> informations administratives justes à l’aidant</a:t>
            </a:r>
            <a:endParaRPr/>
          </a:p>
        </p:txBody>
      </p:sp>
      <p:sp>
        <p:nvSpPr>
          <p:cNvPr id="538" name="Google Shape;538;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47"/>
          <p:cNvSpPr txBox="1"/>
          <p:nvPr/>
        </p:nvSpPr>
        <p:spPr>
          <a:xfrm>
            <a:off x="1419400" y="265150"/>
            <a:ext cx="6305100" cy="14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3000">
                <a:solidFill>
                  <a:srgbClr val="003081"/>
                </a:solidFill>
                <a:latin typeface="Palanquin"/>
                <a:ea typeface="Palanquin"/>
                <a:cs typeface="Palanquin"/>
                <a:sym typeface="Palanquin"/>
              </a:rPr>
              <a:t>Que signifie “RGPD” ?</a:t>
            </a:r>
            <a:endParaRPr b="1" sz="3000">
              <a:solidFill>
                <a:srgbClr val="003081"/>
              </a:solidFill>
              <a:latin typeface="Palanquin"/>
              <a:ea typeface="Palanquin"/>
              <a:cs typeface="Palanquin"/>
              <a:sym typeface="Palanquin"/>
            </a:endParaRPr>
          </a:p>
        </p:txBody>
      </p:sp>
      <p:grpSp>
        <p:nvGrpSpPr>
          <p:cNvPr id="544" name="Google Shape;544;p47"/>
          <p:cNvGrpSpPr/>
          <p:nvPr/>
        </p:nvGrpSpPr>
        <p:grpSpPr>
          <a:xfrm rot="260">
            <a:off x="678334" y="2754601"/>
            <a:ext cx="3806641" cy="640060"/>
            <a:chOff x="5332275" y="1695525"/>
            <a:chExt cx="2881200" cy="1915200"/>
          </a:xfrm>
        </p:grpSpPr>
        <p:sp>
          <p:nvSpPr>
            <p:cNvPr id="545" name="Google Shape;545;p47"/>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546" name="Google Shape;546;p47"/>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Réglementation Globale de la Privatisation des Données</a:t>
              </a:r>
              <a:endParaRPr>
                <a:solidFill>
                  <a:schemeClr val="lt1"/>
                </a:solidFill>
                <a:latin typeface="Palanquin Medium"/>
                <a:ea typeface="Palanquin Medium"/>
                <a:cs typeface="Palanquin Medium"/>
                <a:sym typeface="Palanquin Medium"/>
              </a:endParaRPr>
            </a:p>
          </p:txBody>
        </p:sp>
      </p:grpSp>
      <p:grpSp>
        <p:nvGrpSpPr>
          <p:cNvPr id="547" name="Google Shape;547;p47"/>
          <p:cNvGrpSpPr/>
          <p:nvPr/>
        </p:nvGrpSpPr>
        <p:grpSpPr>
          <a:xfrm rot="260">
            <a:off x="4659032" y="2754601"/>
            <a:ext cx="3806641" cy="640060"/>
            <a:chOff x="5332275" y="1695525"/>
            <a:chExt cx="2881200" cy="1915200"/>
          </a:xfrm>
        </p:grpSpPr>
        <p:sp>
          <p:nvSpPr>
            <p:cNvPr id="548" name="Google Shape;548;p47"/>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549" name="Google Shape;549;p47"/>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Règlement Général sur la Protection des Données</a:t>
              </a:r>
              <a:endParaRPr>
                <a:solidFill>
                  <a:schemeClr val="lt1"/>
                </a:solidFill>
                <a:latin typeface="Palanquin Medium"/>
                <a:ea typeface="Palanquin Medium"/>
                <a:cs typeface="Palanquin Medium"/>
                <a:sym typeface="Palanquin Medium"/>
              </a:endParaRPr>
            </a:p>
          </p:txBody>
        </p:sp>
      </p:grpSp>
      <p:grpSp>
        <p:nvGrpSpPr>
          <p:cNvPr id="550" name="Google Shape;550;p47"/>
          <p:cNvGrpSpPr/>
          <p:nvPr/>
        </p:nvGrpSpPr>
        <p:grpSpPr>
          <a:xfrm rot="260">
            <a:off x="678334" y="3562727"/>
            <a:ext cx="3806641" cy="640060"/>
            <a:chOff x="5332275" y="1695525"/>
            <a:chExt cx="2881200" cy="1915200"/>
          </a:xfrm>
        </p:grpSpPr>
        <p:sp>
          <p:nvSpPr>
            <p:cNvPr id="551" name="Google Shape;551;p47"/>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552" name="Google Shape;552;p47"/>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Régie Générale de la Préservation des Données</a:t>
              </a:r>
              <a:endParaRPr>
                <a:solidFill>
                  <a:schemeClr val="lt1"/>
                </a:solidFill>
                <a:latin typeface="Palanquin Medium"/>
                <a:ea typeface="Palanquin Medium"/>
                <a:cs typeface="Palanquin Medium"/>
                <a:sym typeface="Palanquin Medium"/>
              </a:endParaRPr>
            </a:p>
          </p:txBody>
        </p:sp>
      </p:grpSp>
      <p:grpSp>
        <p:nvGrpSpPr>
          <p:cNvPr id="553" name="Google Shape;553;p47"/>
          <p:cNvGrpSpPr/>
          <p:nvPr/>
        </p:nvGrpSpPr>
        <p:grpSpPr>
          <a:xfrm rot="260">
            <a:off x="4659032" y="3562727"/>
            <a:ext cx="3806641" cy="640060"/>
            <a:chOff x="5332275" y="1695525"/>
            <a:chExt cx="2881200" cy="1915200"/>
          </a:xfrm>
        </p:grpSpPr>
        <p:sp>
          <p:nvSpPr>
            <p:cNvPr id="554" name="Google Shape;554;p47"/>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555" name="Google Shape;555;p47"/>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Réglementation Générale </a:t>
              </a:r>
              <a:br>
                <a:rPr lang="fr">
                  <a:solidFill>
                    <a:schemeClr val="lt1"/>
                  </a:solidFill>
                  <a:latin typeface="Palanquin Medium"/>
                  <a:ea typeface="Palanquin Medium"/>
                  <a:cs typeface="Palanquin Medium"/>
                  <a:sym typeface="Palanquin Medium"/>
                </a:rPr>
              </a:br>
              <a:r>
                <a:rPr lang="fr">
                  <a:solidFill>
                    <a:schemeClr val="lt1"/>
                  </a:solidFill>
                  <a:latin typeface="Palanquin Medium"/>
                  <a:ea typeface="Palanquin Medium"/>
                  <a:cs typeface="Palanquin Medium"/>
                  <a:sym typeface="Palanquin Medium"/>
                </a:rPr>
                <a:t>du Profilage Déterminé</a:t>
              </a:r>
              <a:endParaRPr>
                <a:solidFill>
                  <a:schemeClr val="lt1"/>
                </a:solidFill>
                <a:latin typeface="Palanquin Medium"/>
                <a:ea typeface="Palanquin Medium"/>
                <a:cs typeface="Palanquin Medium"/>
                <a:sym typeface="Palanquin Medium"/>
              </a:endParaRPr>
            </a:p>
          </p:txBody>
        </p:sp>
      </p:grpSp>
      <p:sp>
        <p:nvSpPr>
          <p:cNvPr id="556" name="Google Shape;556;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48"/>
          <p:cNvSpPr txBox="1"/>
          <p:nvPr/>
        </p:nvSpPr>
        <p:spPr>
          <a:xfrm>
            <a:off x="1419400" y="265150"/>
            <a:ext cx="6305100" cy="14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3000">
                <a:solidFill>
                  <a:srgbClr val="003081"/>
                </a:solidFill>
                <a:latin typeface="Palanquin"/>
                <a:ea typeface="Palanquin"/>
                <a:cs typeface="Palanquin"/>
                <a:sym typeface="Palanquin"/>
              </a:rPr>
              <a:t>Que signifie “RGPD” ?</a:t>
            </a:r>
            <a:endParaRPr b="1" sz="3000">
              <a:solidFill>
                <a:srgbClr val="003081"/>
              </a:solidFill>
              <a:latin typeface="Palanquin"/>
              <a:ea typeface="Palanquin"/>
              <a:cs typeface="Palanquin"/>
              <a:sym typeface="Palanquin"/>
            </a:endParaRPr>
          </a:p>
        </p:txBody>
      </p:sp>
      <p:grpSp>
        <p:nvGrpSpPr>
          <p:cNvPr id="562" name="Google Shape;562;p48"/>
          <p:cNvGrpSpPr/>
          <p:nvPr/>
        </p:nvGrpSpPr>
        <p:grpSpPr>
          <a:xfrm rot="260">
            <a:off x="678334" y="2754601"/>
            <a:ext cx="3806641" cy="640060"/>
            <a:chOff x="5332275" y="1695525"/>
            <a:chExt cx="2881200" cy="1915200"/>
          </a:xfrm>
        </p:grpSpPr>
        <p:sp>
          <p:nvSpPr>
            <p:cNvPr id="563" name="Google Shape;563;p48"/>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564" name="Google Shape;564;p48"/>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Réglementation Globale de la Privatisation des Données</a:t>
              </a:r>
              <a:endParaRPr>
                <a:solidFill>
                  <a:schemeClr val="lt1"/>
                </a:solidFill>
                <a:latin typeface="Palanquin Medium"/>
                <a:ea typeface="Palanquin Medium"/>
                <a:cs typeface="Palanquin Medium"/>
                <a:sym typeface="Palanquin Medium"/>
              </a:endParaRPr>
            </a:p>
          </p:txBody>
        </p:sp>
      </p:grpSp>
      <p:grpSp>
        <p:nvGrpSpPr>
          <p:cNvPr id="565" name="Google Shape;565;p48"/>
          <p:cNvGrpSpPr/>
          <p:nvPr/>
        </p:nvGrpSpPr>
        <p:grpSpPr>
          <a:xfrm rot="260">
            <a:off x="4659032" y="2754601"/>
            <a:ext cx="3806641" cy="640060"/>
            <a:chOff x="5332275" y="1695525"/>
            <a:chExt cx="2881200" cy="1915200"/>
          </a:xfrm>
        </p:grpSpPr>
        <p:sp>
          <p:nvSpPr>
            <p:cNvPr id="566" name="Google Shape;566;p48"/>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567" name="Google Shape;567;p48"/>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Règlement Général sur la Protection des Données</a:t>
              </a:r>
              <a:endParaRPr>
                <a:solidFill>
                  <a:schemeClr val="lt1"/>
                </a:solidFill>
                <a:latin typeface="Palanquin Medium"/>
                <a:ea typeface="Palanquin Medium"/>
                <a:cs typeface="Palanquin Medium"/>
                <a:sym typeface="Palanquin Medium"/>
              </a:endParaRPr>
            </a:p>
          </p:txBody>
        </p:sp>
      </p:grpSp>
      <p:grpSp>
        <p:nvGrpSpPr>
          <p:cNvPr id="568" name="Google Shape;568;p48"/>
          <p:cNvGrpSpPr/>
          <p:nvPr/>
        </p:nvGrpSpPr>
        <p:grpSpPr>
          <a:xfrm rot="260">
            <a:off x="678334" y="3562727"/>
            <a:ext cx="3806641" cy="640060"/>
            <a:chOff x="5332275" y="1695525"/>
            <a:chExt cx="2881200" cy="1915200"/>
          </a:xfrm>
        </p:grpSpPr>
        <p:sp>
          <p:nvSpPr>
            <p:cNvPr id="569" name="Google Shape;569;p48"/>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570" name="Google Shape;570;p48"/>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Régie Générale de la Préservation des Données</a:t>
              </a:r>
              <a:endParaRPr>
                <a:solidFill>
                  <a:schemeClr val="lt1"/>
                </a:solidFill>
                <a:latin typeface="Palanquin Medium"/>
                <a:ea typeface="Palanquin Medium"/>
                <a:cs typeface="Palanquin Medium"/>
                <a:sym typeface="Palanquin Medium"/>
              </a:endParaRPr>
            </a:p>
          </p:txBody>
        </p:sp>
      </p:grpSp>
      <p:grpSp>
        <p:nvGrpSpPr>
          <p:cNvPr id="571" name="Google Shape;571;p48"/>
          <p:cNvGrpSpPr/>
          <p:nvPr/>
        </p:nvGrpSpPr>
        <p:grpSpPr>
          <a:xfrm rot="260">
            <a:off x="4659032" y="3562727"/>
            <a:ext cx="3806641" cy="640060"/>
            <a:chOff x="5332275" y="1695525"/>
            <a:chExt cx="2881200" cy="1915200"/>
          </a:xfrm>
        </p:grpSpPr>
        <p:sp>
          <p:nvSpPr>
            <p:cNvPr id="572" name="Google Shape;572;p48"/>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573" name="Google Shape;573;p48"/>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Réglementation Générale </a:t>
              </a:r>
              <a:br>
                <a:rPr lang="fr">
                  <a:solidFill>
                    <a:schemeClr val="lt1"/>
                  </a:solidFill>
                  <a:latin typeface="Palanquin Medium"/>
                  <a:ea typeface="Palanquin Medium"/>
                  <a:cs typeface="Palanquin Medium"/>
                  <a:sym typeface="Palanquin Medium"/>
                </a:rPr>
              </a:br>
              <a:r>
                <a:rPr lang="fr">
                  <a:solidFill>
                    <a:schemeClr val="lt1"/>
                  </a:solidFill>
                  <a:latin typeface="Palanquin Medium"/>
                  <a:ea typeface="Palanquin Medium"/>
                  <a:cs typeface="Palanquin Medium"/>
                  <a:sym typeface="Palanquin Medium"/>
                </a:rPr>
                <a:t>du Profilage Déterminé</a:t>
              </a:r>
              <a:endParaRPr>
                <a:solidFill>
                  <a:schemeClr val="lt1"/>
                </a:solidFill>
                <a:latin typeface="Palanquin Medium"/>
                <a:ea typeface="Palanquin Medium"/>
                <a:cs typeface="Palanquin Medium"/>
                <a:sym typeface="Palanquin Medium"/>
              </a:endParaRPr>
            </a:p>
          </p:txBody>
        </p:sp>
      </p:grpSp>
      <p:sp>
        <p:nvSpPr>
          <p:cNvPr id="574" name="Google Shape;574;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49"/>
          <p:cNvSpPr txBox="1"/>
          <p:nvPr/>
        </p:nvSpPr>
        <p:spPr>
          <a:xfrm>
            <a:off x="826900" y="257572"/>
            <a:ext cx="6427500" cy="469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2200"/>
              <a:buFont typeface="Arial"/>
              <a:buNone/>
            </a:pPr>
            <a:r>
              <a:rPr b="1" lang="fr" sz="2600">
                <a:solidFill>
                  <a:srgbClr val="FFFFFF"/>
                </a:solidFill>
                <a:highlight>
                  <a:srgbClr val="003081"/>
                </a:highlight>
                <a:latin typeface="Palanquin"/>
                <a:ea typeface="Palanquin"/>
                <a:cs typeface="Palanquin"/>
                <a:sym typeface="Palanquin"/>
              </a:rPr>
              <a:t>RGPD</a:t>
            </a:r>
            <a:endParaRPr i="0" sz="2600" u="none" cap="none" strike="noStrike">
              <a:solidFill>
                <a:srgbClr val="FFFFFF"/>
              </a:solidFill>
              <a:highlight>
                <a:srgbClr val="003081"/>
              </a:highlight>
              <a:latin typeface="Palanquin"/>
              <a:ea typeface="Palanquin"/>
              <a:cs typeface="Palanquin"/>
              <a:sym typeface="Palanquin"/>
            </a:endParaRPr>
          </a:p>
        </p:txBody>
      </p:sp>
      <p:sp>
        <p:nvSpPr>
          <p:cNvPr id="580" name="Google Shape;580;p49"/>
          <p:cNvSpPr txBox="1"/>
          <p:nvPr/>
        </p:nvSpPr>
        <p:spPr>
          <a:xfrm>
            <a:off x="768650" y="2664425"/>
            <a:ext cx="37452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 sz="1000">
                <a:solidFill>
                  <a:srgbClr val="FF3333"/>
                </a:solidFill>
                <a:latin typeface="Palanquin"/>
                <a:ea typeface="Palanquin"/>
                <a:cs typeface="Palanquin"/>
                <a:sym typeface="Palanquin"/>
              </a:rPr>
              <a:t>Le RGPD fournit les droits suivants aux usagers :</a:t>
            </a:r>
            <a:endParaRPr b="1" sz="1000">
              <a:solidFill>
                <a:srgbClr val="FF3333"/>
              </a:solidFill>
              <a:latin typeface="Palanquin"/>
              <a:ea typeface="Palanquin"/>
              <a:cs typeface="Palanquin"/>
              <a:sym typeface="Palanquin"/>
            </a:endParaRPr>
          </a:p>
          <a:p>
            <a:pPr indent="0" lvl="0" marL="0" rtl="0" algn="l">
              <a:spcBef>
                <a:spcPts val="0"/>
              </a:spcBef>
              <a:spcAft>
                <a:spcPts val="0"/>
              </a:spcAft>
              <a:buClr>
                <a:schemeClr val="dk1"/>
              </a:buClr>
              <a:buSzPts val="1100"/>
              <a:buFont typeface="Arial"/>
              <a:buNone/>
            </a:pPr>
            <a:r>
              <a:t/>
            </a:r>
            <a:endParaRPr b="1" sz="1000">
              <a:solidFill>
                <a:srgbClr val="FF3333"/>
              </a:solidFill>
              <a:latin typeface="Palanquin"/>
              <a:ea typeface="Palanquin"/>
              <a:cs typeface="Palanquin"/>
              <a:sym typeface="Palanquin"/>
            </a:endParaRPr>
          </a:p>
          <a:p>
            <a:pPr indent="-292100" lvl="0" marL="457200" rtl="0" algn="l">
              <a:spcBef>
                <a:spcPts val="0"/>
              </a:spcBef>
              <a:spcAft>
                <a:spcPts val="0"/>
              </a:spcAft>
              <a:buClr>
                <a:srgbClr val="003081"/>
              </a:buClr>
              <a:buSzPts val="1000"/>
              <a:buFont typeface="Palanquin"/>
              <a:buChar char="●"/>
            </a:pPr>
            <a:r>
              <a:rPr b="1" lang="fr" sz="1000">
                <a:solidFill>
                  <a:srgbClr val="003081"/>
                </a:solidFill>
                <a:latin typeface="Palanquin"/>
                <a:ea typeface="Palanquin"/>
                <a:cs typeface="Palanquin"/>
                <a:sym typeface="Palanquin"/>
              </a:rPr>
              <a:t>droit à l’information</a:t>
            </a:r>
            <a:r>
              <a:rPr lang="fr" sz="1000">
                <a:solidFill>
                  <a:srgbClr val="003081"/>
                </a:solidFill>
                <a:latin typeface="Palanquin"/>
                <a:ea typeface="Palanquin"/>
                <a:cs typeface="Palanquin"/>
                <a:sym typeface="Palanquin"/>
              </a:rPr>
              <a:t> (un organisme qui collecte des informations sur vous doit proposer une information claire sur l’utilisation de ces données)</a:t>
            </a:r>
            <a:endParaRPr sz="1000">
              <a:solidFill>
                <a:srgbClr val="003081"/>
              </a:solidFill>
              <a:latin typeface="Palanquin"/>
              <a:ea typeface="Palanquin"/>
              <a:cs typeface="Palanquin"/>
              <a:sym typeface="Palanquin"/>
            </a:endParaRPr>
          </a:p>
          <a:p>
            <a:pPr indent="-292100" lvl="0" marL="457200" rtl="0" algn="l">
              <a:spcBef>
                <a:spcPts val="0"/>
              </a:spcBef>
              <a:spcAft>
                <a:spcPts val="0"/>
              </a:spcAft>
              <a:buClr>
                <a:srgbClr val="003081"/>
              </a:buClr>
              <a:buSzPts val="1000"/>
              <a:buFont typeface="Palanquin"/>
              <a:buChar char="●"/>
            </a:pPr>
            <a:r>
              <a:rPr b="1" lang="fr" sz="1000">
                <a:solidFill>
                  <a:srgbClr val="003081"/>
                </a:solidFill>
                <a:latin typeface="Palanquin"/>
                <a:ea typeface="Palanquin"/>
                <a:cs typeface="Palanquin"/>
                <a:sym typeface="Palanquin"/>
              </a:rPr>
              <a:t>droit d’accès</a:t>
            </a:r>
            <a:r>
              <a:rPr lang="fr" sz="1000">
                <a:solidFill>
                  <a:srgbClr val="003081"/>
                </a:solidFill>
                <a:latin typeface="Palanquin"/>
                <a:ea typeface="Palanquin"/>
                <a:cs typeface="Palanquin"/>
                <a:sym typeface="Palanquin"/>
              </a:rPr>
              <a:t> (vous pouvez obtenir et vérifier les données qu’on organisme détient sur vous)</a:t>
            </a:r>
            <a:endParaRPr sz="1000">
              <a:solidFill>
                <a:srgbClr val="003081"/>
              </a:solidFill>
              <a:latin typeface="Palanquin"/>
              <a:ea typeface="Palanquin"/>
              <a:cs typeface="Palanquin"/>
              <a:sym typeface="Palanquin"/>
            </a:endParaRPr>
          </a:p>
          <a:p>
            <a:pPr indent="-292100" lvl="0" marL="457200" rtl="0" algn="l">
              <a:spcBef>
                <a:spcPts val="0"/>
              </a:spcBef>
              <a:spcAft>
                <a:spcPts val="0"/>
              </a:spcAft>
              <a:buClr>
                <a:srgbClr val="003081"/>
              </a:buClr>
              <a:buSzPts val="1000"/>
              <a:buFont typeface="Palanquin"/>
              <a:buChar char="●"/>
            </a:pPr>
            <a:r>
              <a:rPr b="1" lang="fr" sz="1000">
                <a:solidFill>
                  <a:srgbClr val="003081"/>
                </a:solidFill>
                <a:latin typeface="Palanquin"/>
                <a:ea typeface="Palanquin"/>
                <a:cs typeface="Palanquin"/>
                <a:sym typeface="Palanquin"/>
              </a:rPr>
              <a:t>droit de rectification</a:t>
            </a:r>
            <a:r>
              <a:rPr lang="fr" sz="1000">
                <a:solidFill>
                  <a:srgbClr val="003081"/>
                </a:solidFill>
                <a:latin typeface="Palanquin"/>
                <a:ea typeface="Palanquin"/>
                <a:cs typeface="Palanquin"/>
                <a:sym typeface="Palanquin"/>
              </a:rPr>
              <a:t> (vous pouvez rectifier les informations inexactes vous concernant)</a:t>
            </a:r>
            <a:endParaRPr sz="1000">
              <a:solidFill>
                <a:srgbClr val="003081"/>
              </a:solidFill>
              <a:latin typeface="Palanquin"/>
              <a:ea typeface="Palanquin"/>
              <a:cs typeface="Palanquin"/>
              <a:sym typeface="Palanquin"/>
            </a:endParaRPr>
          </a:p>
          <a:p>
            <a:pPr indent="-292100" lvl="0" marL="457200" rtl="0" algn="l">
              <a:spcBef>
                <a:spcPts val="0"/>
              </a:spcBef>
              <a:spcAft>
                <a:spcPts val="0"/>
              </a:spcAft>
              <a:buClr>
                <a:srgbClr val="003081"/>
              </a:buClr>
              <a:buSzPts val="1000"/>
              <a:buFont typeface="Palanquin"/>
              <a:buChar char="●"/>
            </a:pPr>
            <a:r>
              <a:rPr b="1" lang="fr" sz="1000">
                <a:solidFill>
                  <a:srgbClr val="003081"/>
                </a:solidFill>
                <a:latin typeface="Palanquin"/>
                <a:ea typeface="Palanquin"/>
                <a:cs typeface="Palanquin"/>
                <a:sym typeface="Palanquin"/>
              </a:rPr>
              <a:t>droit d’opposition</a:t>
            </a:r>
            <a:r>
              <a:rPr lang="fr" sz="1000">
                <a:solidFill>
                  <a:srgbClr val="003081"/>
                </a:solidFill>
                <a:latin typeface="Palanquin"/>
                <a:ea typeface="Palanquin"/>
                <a:cs typeface="Palanquin"/>
                <a:sym typeface="Palanquin"/>
              </a:rPr>
              <a:t> (vous pouvez vous opposer à tout moment à ce qu’un organisme utilise certaines de vos données)</a:t>
            </a:r>
            <a:endParaRPr sz="1000">
              <a:solidFill>
                <a:srgbClr val="003081"/>
              </a:solidFill>
              <a:latin typeface="Palanquin"/>
              <a:ea typeface="Palanquin"/>
              <a:cs typeface="Palanquin"/>
              <a:sym typeface="Palanquin"/>
            </a:endParaRPr>
          </a:p>
        </p:txBody>
      </p:sp>
      <p:sp>
        <p:nvSpPr>
          <p:cNvPr id="581" name="Google Shape;581;p49"/>
          <p:cNvSpPr txBox="1"/>
          <p:nvPr/>
        </p:nvSpPr>
        <p:spPr>
          <a:xfrm>
            <a:off x="768650" y="788175"/>
            <a:ext cx="56904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b="1" lang="fr" sz="2400">
                <a:solidFill>
                  <a:srgbClr val="003081"/>
                </a:solidFill>
                <a:latin typeface="Palanquin"/>
                <a:ea typeface="Palanquin"/>
                <a:cs typeface="Palanquin"/>
                <a:sym typeface="Palanquin"/>
              </a:rPr>
              <a:t>« Règlement Général sur la Protection des Données ». Le RGPD encadre le traitement des données personnelles sur le territoire de l’Union européenne.</a:t>
            </a:r>
            <a:endParaRPr b="1" sz="2400">
              <a:solidFill>
                <a:srgbClr val="003081"/>
              </a:solidFill>
              <a:latin typeface="Palanquin"/>
              <a:ea typeface="Palanquin"/>
              <a:cs typeface="Palanquin"/>
              <a:sym typeface="Palanquin"/>
            </a:endParaRPr>
          </a:p>
        </p:txBody>
      </p:sp>
      <p:sp>
        <p:nvSpPr>
          <p:cNvPr id="582" name="Google Shape;582;p49"/>
          <p:cNvSpPr txBox="1"/>
          <p:nvPr/>
        </p:nvSpPr>
        <p:spPr>
          <a:xfrm>
            <a:off x="4618436" y="2969225"/>
            <a:ext cx="3745200" cy="1877700"/>
          </a:xfrm>
          <a:prstGeom prst="rect">
            <a:avLst/>
          </a:prstGeom>
          <a:noFill/>
          <a:ln>
            <a:noFill/>
          </a:ln>
        </p:spPr>
        <p:txBody>
          <a:bodyPr anchorCtr="0" anchor="t" bIns="91425" lIns="91425" spcFirstLastPara="1" rIns="91425" wrap="square" tIns="91425">
            <a:spAutoFit/>
          </a:bodyPr>
          <a:lstStyle/>
          <a:p>
            <a:pPr indent="-292100" lvl="0" marL="457200" rtl="0" algn="l">
              <a:spcBef>
                <a:spcPts val="0"/>
              </a:spcBef>
              <a:spcAft>
                <a:spcPts val="0"/>
              </a:spcAft>
              <a:buClr>
                <a:srgbClr val="003081"/>
              </a:buClr>
              <a:buSzPts val="1000"/>
              <a:buFont typeface="Palanquin"/>
              <a:buChar char="●"/>
            </a:pPr>
            <a:r>
              <a:rPr b="1" lang="fr" sz="1000">
                <a:solidFill>
                  <a:srgbClr val="003081"/>
                </a:solidFill>
                <a:latin typeface="Palanquin"/>
                <a:ea typeface="Palanquin"/>
                <a:cs typeface="Palanquin"/>
                <a:sym typeface="Palanquin"/>
              </a:rPr>
              <a:t>droit à la portabilité</a:t>
            </a:r>
            <a:r>
              <a:rPr lang="fr" sz="1000">
                <a:solidFill>
                  <a:srgbClr val="003081"/>
                </a:solidFill>
                <a:latin typeface="Palanquin"/>
                <a:ea typeface="Palanquin"/>
                <a:cs typeface="Palanquin"/>
                <a:sym typeface="Palanquin"/>
              </a:rPr>
              <a:t> (vous pouvez emporter une copie de vos données pour les réutiliser ailleurs)</a:t>
            </a:r>
            <a:endParaRPr sz="1000">
              <a:solidFill>
                <a:srgbClr val="003081"/>
              </a:solidFill>
              <a:latin typeface="Palanquin"/>
              <a:ea typeface="Palanquin"/>
              <a:cs typeface="Palanquin"/>
              <a:sym typeface="Palanquin"/>
            </a:endParaRPr>
          </a:p>
          <a:p>
            <a:pPr indent="-292100" lvl="0" marL="457200" rtl="0" algn="l">
              <a:spcBef>
                <a:spcPts val="0"/>
              </a:spcBef>
              <a:spcAft>
                <a:spcPts val="0"/>
              </a:spcAft>
              <a:buClr>
                <a:srgbClr val="003081"/>
              </a:buClr>
              <a:buSzPts val="1000"/>
              <a:buFont typeface="Palanquin"/>
              <a:buChar char="●"/>
            </a:pPr>
            <a:r>
              <a:rPr b="1" lang="fr" sz="1000">
                <a:solidFill>
                  <a:srgbClr val="003081"/>
                </a:solidFill>
                <a:latin typeface="Palanquin"/>
                <a:ea typeface="Palanquin"/>
                <a:cs typeface="Palanquin"/>
                <a:sym typeface="Palanquin"/>
              </a:rPr>
              <a:t>droit à la limitation</a:t>
            </a:r>
            <a:r>
              <a:rPr lang="fr" sz="1000">
                <a:solidFill>
                  <a:srgbClr val="003081"/>
                </a:solidFill>
                <a:latin typeface="Palanquin"/>
                <a:ea typeface="Palanquin"/>
                <a:cs typeface="Palanquin"/>
                <a:sym typeface="Palanquin"/>
              </a:rPr>
              <a:t> (vous avez le droit de demander à un organisme de geler temporairement l’utilisation de certaines de vos données)</a:t>
            </a:r>
            <a:endParaRPr sz="1000">
              <a:solidFill>
                <a:srgbClr val="003081"/>
              </a:solidFill>
              <a:latin typeface="Palanquin"/>
              <a:ea typeface="Palanquin"/>
              <a:cs typeface="Palanquin"/>
              <a:sym typeface="Palanquin"/>
            </a:endParaRPr>
          </a:p>
          <a:p>
            <a:pPr indent="-292100" lvl="0" marL="457200" rtl="0" algn="l">
              <a:spcBef>
                <a:spcPts val="0"/>
              </a:spcBef>
              <a:spcAft>
                <a:spcPts val="0"/>
              </a:spcAft>
              <a:buClr>
                <a:srgbClr val="003081"/>
              </a:buClr>
              <a:buSzPts val="1000"/>
              <a:buFont typeface="Palanquin"/>
              <a:buChar char="●"/>
            </a:pPr>
            <a:r>
              <a:rPr b="1" lang="fr" sz="1000">
                <a:solidFill>
                  <a:srgbClr val="003081"/>
                </a:solidFill>
                <a:latin typeface="Palanquin"/>
                <a:ea typeface="Palanquin"/>
                <a:cs typeface="Palanquin"/>
                <a:sym typeface="Palanquin"/>
              </a:rPr>
              <a:t>droit à l’effacement</a:t>
            </a:r>
            <a:r>
              <a:rPr lang="fr" sz="1000">
                <a:solidFill>
                  <a:srgbClr val="003081"/>
                </a:solidFill>
                <a:latin typeface="Palanquin"/>
                <a:ea typeface="Palanquin"/>
                <a:cs typeface="Palanquin"/>
                <a:sym typeface="Palanquin"/>
              </a:rPr>
              <a:t> (vous pouvez demander à tout moment la suppressions des données vous concernant)</a:t>
            </a:r>
            <a:endParaRPr sz="1000">
              <a:solidFill>
                <a:srgbClr val="003081"/>
              </a:solidFill>
              <a:latin typeface="Palanquin"/>
              <a:ea typeface="Palanquin"/>
              <a:cs typeface="Palanquin"/>
              <a:sym typeface="Palanquin"/>
            </a:endParaRPr>
          </a:p>
          <a:p>
            <a:pPr indent="-292100" lvl="0" marL="457200" rtl="0" algn="l">
              <a:spcBef>
                <a:spcPts val="0"/>
              </a:spcBef>
              <a:spcAft>
                <a:spcPts val="0"/>
              </a:spcAft>
              <a:buClr>
                <a:srgbClr val="003081"/>
              </a:buClr>
              <a:buSzPts val="1000"/>
              <a:buFont typeface="Palanquin"/>
              <a:buChar char="●"/>
            </a:pPr>
            <a:r>
              <a:rPr b="1" lang="fr" sz="1000">
                <a:solidFill>
                  <a:srgbClr val="003081"/>
                </a:solidFill>
                <a:latin typeface="Palanquin"/>
                <a:ea typeface="Palanquin"/>
                <a:cs typeface="Palanquin"/>
                <a:sym typeface="Palanquin"/>
              </a:rPr>
              <a:t>droit à l’intervention humaine</a:t>
            </a:r>
            <a:r>
              <a:rPr lang="fr" sz="1000">
                <a:solidFill>
                  <a:srgbClr val="003081"/>
                </a:solidFill>
                <a:latin typeface="Palanquin"/>
                <a:ea typeface="Palanquin"/>
                <a:cs typeface="Palanquin"/>
                <a:sym typeface="Palanquin"/>
              </a:rPr>
              <a:t> (Certaines des décisions vous concernant peuvent être prises par des machines, vous pouvez vous y opposer et demander l’intervention d’un humain)</a:t>
            </a:r>
            <a:endParaRPr sz="1000">
              <a:solidFill>
                <a:srgbClr val="003081"/>
              </a:solidFill>
              <a:latin typeface="Palanquin"/>
              <a:ea typeface="Palanquin"/>
              <a:cs typeface="Palanquin"/>
              <a:sym typeface="Palanquin"/>
            </a:endParaRPr>
          </a:p>
        </p:txBody>
      </p:sp>
      <p:sp>
        <p:nvSpPr>
          <p:cNvPr id="583" name="Google Shape;583;p49"/>
          <p:cNvSpPr/>
          <p:nvPr/>
        </p:nvSpPr>
        <p:spPr>
          <a:xfrm rot="-5400000">
            <a:off x="-1037925" y="1627375"/>
            <a:ext cx="2927400" cy="241800"/>
          </a:xfrm>
          <a:prstGeom prst="rect">
            <a:avLst/>
          </a:prstGeom>
          <a:noFill/>
          <a:ln cap="flat" cmpd="sng" w="9525">
            <a:solidFill>
              <a:srgbClr val="FF33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100"/>
              <a:buFont typeface="Arial"/>
              <a:buNone/>
            </a:pPr>
            <a:r>
              <a:rPr b="1" lang="fr" sz="1000">
                <a:solidFill>
                  <a:srgbClr val="FF3333"/>
                </a:solidFill>
                <a:latin typeface="Palanquin"/>
                <a:ea typeface="Palanquin"/>
                <a:cs typeface="Palanquin"/>
                <a:sym typeface="Palanquin"/>
              </a:rPr>
              <a:t>Quiz META</a:t>
            </a:r>
            <a:endParaRPr sz="1000"/>
          </a:p>
        </p:txBody>
      </p:sp>
      <p:sp>
        <p:nvSpPr>
          <p:cNvPr id="584" name="Google Shape;584;p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50"/>
          <p:cNvSpPr txBox="1"/>
          <p:nvPr/>
        </p:nvSpPr>
        <p:spPr>
          <a:xfrm>
            <a:off x="1252050" y="265150"/>
            <a:ext cx="6639900" cy="14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3000">
                <a:solidFill>
                  <a:srgbClr val="003081"/>
                </a:solidFill>
                <a:latin typeface="Palanquin"/>
                <a:ea typeface="Palanquin"/>
                <a:cs typeface="Palanquin"/>
                <a:sym typeface="Palanquin"/>
              </a:rPr>
              <a:t>Parmi ces données, lesquelles sont des données personnelles ?</a:t>
            </a:r>
            <a:endParaRPr b="1" sz="3000">
              <a:solidFill>
                <a:srgbClr val="003081"/>
              </a:solidFill>
              <a:latin typeface="Palanquin"/>
              <a:ea typeface="Palanquin"/>
              <a:cs typeface="Palanquin"/>
              <a:sym typeface="Palanquin"/>
            </a:endParaRPr>
          </a:p>
        </p:txBody>
      </p:sp>
      <p:grpSp>
        <p:nvGrpSpPr>
          <p:cNvPr id="590" name="Google Shape;590;p50"/>
          <p:cNvGrpSpPr/>
          <p:nvPr/>
        </p:nvGrpSpPr>
        <p:grpSpPr>
          <a:xfrm rot="260">
            <a:off x="678334" y="2190518"/>
            <a:ext cx="3806641" cy="640060"/>
            <a:chOff x="5332275" y="1695525"/>
            <a:chExt cx="2881200" cy="1915200"/>
          </a:xfrm>
        </p:grpSpPr>
        <p:sp>
          <p:nvSpPr>
            <p:cNvPr id="591" name="Google Shape;591;p50"/>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592" name="Google Shape;592;p50"/>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L’adresse</a:t>
              </a:r>
              <a:endParaRPr>
                <a:solidFill>
                  <a:schemeClr val="lt1"/>
                </a:solidFill>
                <a:latin typeface="Palanquin Medium"/>
                <a:ea typeface="Palanquin Medium"/>
                <a:cs typeface="Palanquin Medium"/>
                <a:sym typeface="Palanquin Medium"/>
              </a:endParaRPr>
            </a:p>
          </p:txBody>
        </p:sp>
      </p:grpSp>
      <p:grpSp>
        <p:nvGrpSpPr>
          <p:cNvPr id="593" name="Google Shape;593;p50"/>
          <p:cNvGrpSpPr/>
          <p:nvPr/>
        </p:nvGrpSpPr>
        <p:grpSpPr>
          <a:xfrm rot="260">
            <a:off x="4659032" y="2190518"/>
            <a:ext cx="3806641" cy="640060"/>
            <a:chOff x="5332275" y="1695525"/>
            <a:chExt cx="2881200" cy="1915200"/>
          </a:xfrm>
        </p:grpSpPr>
        <p:sp>
          <p:nvSpPr>
            <p:cNvPr id="594" name="Google Shape;594;p50"/>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595" name="Google Shape;595;p50"/>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Le numéro de téléphone</a:t>
              </a:r>
              <a:endParaRPr>
                <a:solidFill>
                  <a:schemeClr val="lt1"/>
                </a:solidFill>
                <a:latin typeface="Palanquin Medium"/>
                <a:ea typeface="Palanquin Medium"/>
                <a:cs typeface="Palanquin Medium"/>
                <a:sym typeface="Palanquin Medium"/>
              </a:endParaRPr>
            </a:p>
          </p:txBody>
        </p:sp>
      </p:grpSp>
      <p:grpSp>
        <p:nvGrpSpPr>
          <p:cNvPr id="596" name="Google Shape;596;p50"/>
          <p:cNvGrpSpPr/>
          <p:nvPr/>
        </p:nvGrpSpPr>
        <p:grpSpPr>
          <a:xfrm rot="260">
            <a:off x="678334" y="2998644"/>
            <a:ext cx="3806641" cy="640060"/>
            <a:chOff x="5332275" y="1695525"/>
            <a:chExt cx="2881200" cy="1915200"/>
          </a:xfrm>
        </p:grpSpPr>
        <p:sp>
          <p:nvSpPr>
            <p:cNvPr id="597" name="Google Shape;597;p50"/>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598" name="Google Shape;598;p50"/>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Prénom</a:t>
              </a:r>
              <a:endParaRPr>
                <a:solidFill>
                  <a:schemeClr val="lt1"/>
                </a:solidFill>
                <a:latin typeface="Palanquin Medium"/>
                <a:ea typeface="Palanquin Medium"/>
                <a:cs typeface="Palanquin Medium"/>
                <a:sym typeface="Palanquin Medium"/>
              </a:endParaRPr>
            </a:p>
          </p:txBody>
        </p:sp>
      </p:grpSp>
      <p:grpSp>
        <p:nvGrpSpPr>
          <p:cNvPr id="599" name="Google Shape;599;p50"/>
          <p:cNvGrpSpPr/>
          <p:nvPr/>
        </p:nvGrpSpPr>
        <p:grpSpPr>
          <a:xfrm rot="260">
            <a:off x="4659032" y="2998644"/>
            <a:ext cx="3806641" cy="640060"/>
            <a:chOff x="5332275" y="1695525"/>
            <a:chExt cx="2881200" cy="1915200"/>
          </a:xfrm>
        </p:grpSpPr>
        <p:sp>
          <p:nvSpPr>
            <p:cNvPr id="600" name="Google Shape;600;p50"/>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601" name="Google Shape;601;p50"/>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Mot de passe</a:t>
              </a:r>
              <a:endParaRPr>
                <a:solidFill>
                  <a:schemeClr val="lt1"/>
                </a:solidFill>
                <a:latin typeface="Palanquin Medium"/>
                <a:ea typeface="Palanquin Medium"/>
                <a:cs typeface="Palanquin Medium"/>
                <a:sym typeface="Palanquin Medium"/>
              </a:endParaRPr>
            </a:p>
          </p:txBody>
        </p:sp>
      </p:grpSp>
      <p:grpSp>
        <p:nvGrpSpPr>
          <p:cNvPr id="602" name="Google Shape;602;p50"/>
          <p:cNvGrpSpPr/>
          <p:nvPr/>
        </p:nvGrpSpPr>
        <p:grpSpPr>
          <a:xfrm rot="260">
            <a:off x="678334" y="3806769"/>
            <a:ext cx="3806641" cy="640060"/>
            <a:chOff x="5332275" y="1695525"/>
            <a:chExt cx="2881200" cy="1915200"/>
          </a:xfrm>
        </p:grpSpPr>
        <p:sp>
          <p:nvSpPr>
            <p:cNvPr id="603" name="Google Shape;603;p50"/>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604" name="Google Shape;604;p50"/>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Selfie</a:t>
              </a:r>
              <a:endParaRPr>
                <a:solidFill>
                  <a:schemeClr val="lt1"/>
                </a:solidFill>
                <a:latin typeface="Palanquin Medium"/>
                <a:ea typeface="Palanquin Medium"/>
                <a:cs typeface="Palanquin Medium"/>
                <a:sym typeface="Palanquin Medium"/>
              </a:endParaRPr>
            </a:p>
          </p:txBody>
        </p:sp>
      </p:grpSp>
      <p:grpSp>
        <p:nvGrpSpPr>
          <p:cNvPr id="605" name="Google Shape;605;p50"/>
          <p:cNvGrpSpPr/>
          <p:nvPr/>
        </p:nvGrpSpPr>
        <p:grpSpPr>
          <a:xfrm rot="260">
            <a:off x="4659032" y="3806769"/>
            <a:ext cx="3806641" cy="640060"/>
            <a:chOff x="5332275" y="1695525"/>
            <a:chExt cx="2881200" cy="1915200"/>
          </a:xfrm>
        </p:grpSpPr>
        <p:sp>
          <p:nvSpPr>
            <p:cNvPr id="606" name="Google Shape;606;p50"/>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607" name="Google Shape;607;p50"/>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adresse e-mail</a:t>
              </a:r>
              <a:endParaRPr>
                <a:solidFill>
                  <a:schemeClr val="lt1"/>
                </a:solidFill>
                <a:latin typeface="Palanquin Medium"/>
                <a:ea typeface="Palanquin Medium"/>
                <a:cs typeface="Palanquin Medium"/>
                <a:sym typeface="Palanquin Medium"/>
              </a:endParaRPr>
            </a:p>
          </p:txBody>
        </p:sp>
      </p:grpSp>
      <p:sp>
        <p:nvSpPr>
          <p:cNvPr id="608" name="Google Shape;608;p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51"/>
          <p:cNvSpPr txBox="1"/>
          <p:nvPr/>
        </p:nvSpPr>
        <p:spPr>
          <a:xfrm>
            <a:off x="1252050" y="265150"/>
            <a:ext cx="6639900" cy="14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3000">
                <a:solidFill>
                  <a:srgbClr val="003081"/>
                </a:solidFill>
                <a:latin typeface="Palanquin"/>
                <a:ea typeface="Palanquin"/>
                <a:cs typeface="Palanquin"/>
                <a:sym typeface="Palanquin"/>
              </a:rPr>
              <a:t>Parmi ces données, lesquelles sont des données personnelles ?</a:t>
            </a:r>
            <a:endParaRPr b="1" sz="3000">
              <a:solidFill>
                <a:srgbClr val="003081"/>
              </a:solidFill>
              <a:latin typeface="Palanquin"/>
              <a:ea typeface="Palanquin"/>
              <a:cs typeface="Palanquin"/>
              <a:sym typeface="Palanquin"/>
            </a:endParaRPr>
          </a:p>
        </p:txBody>
      </p:sp>
      <p:grpSp>
        <p:nvGrpSpPr>
          <p:cNvPr id="614" name="Google Shape;614;p51"/>
          <p:cNvGrpSpPr/>
          <p:nvPr/>
        </p:nvGrpSpPr>
        <p:grpSpPr>
          <a:xfrm rot="260">
            <a:off x="678334" y="2190518"/>
            <a:ext cx="3806641" cy="640060"/>
            <a:chOff x="5332275" y="1695525"/>
            <a:chExt cx="2881200" cy="1915200"/>
          </a:xfrm>
        </p:grpSpPr>
        <p:sp>
          <p:nvSpPr>
            <p:cNvPr id="615" name="Google Shape;615;p51"/>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616" name="Google Shape;616;p51"/>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L’adresse</a:t>
              </a:r>
              <a:endParaRPr>
                <a:solidFill>
                  <a:schemeClr val="lt1"/>
                </a:solidFill>
                <a:latin typeface="Palanquin Medium"/>
                <a:ea typeface="Palanquin Medium"/>
                <a:cs typeface="Palanquin Medium"/>
                <a:sym typeface="Palanquin Medium"/>
              </a:endParaRPr>
            </a:p>
          </p:txBody>
        </p:sp>
      </p:grpSp>
      <p:grpSp>
        <p:nvGrpSpPr>
          <p:cNvPr id="617" name="Google Shape;617;p51"/>
          <p:cNvGrpSpPr/>
          <p:nvPr/>
        </p:nvGrpSpPr>
        <p:grpSpPr>
          <a:xfrm rot="260">
            <a:off x="4659032" y="2190518"/>
            <a:ext cx="3806641" cy="640060"/>
            <a:chOff x="5332275" y="1695525"/>
            <a:chExt cx="2881200" cy="1915200"/>
          </a:xfrm>
        </p:grpSpPr>
        <p:sp>
          <p:nvSpPr>
            <p:cNvPr id="618" name="Google Shape;618;p51"/>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619" name="Google Shape;619;p51"/>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Le numéro de téléphone</a:t>
              </a:r>
              <a:endParaRPr>
                <a:solidFill>
                  <a:schemeClr val="lt1"/>
                </a:solidFill>
                <a:latin typeface="Palanquin Medium"/>
                <a:ea typeface="Palanquin Medium"/>
                <a:cs typeface="Palanquin Medium"/>
                <a:sym typeface="Palanquin Medium"/>
              </a:endParaRPr>
            </a:p>
          </p:txBody>
        </p:sp>
      </p:grpSp>
      <p:grpSp>
        <p:nvGrpSpPr>
          <p:cNvPr id="620" name="Google Shape;620;p51"/>
          <p:cNvGrpSpPr/>
          <p:nvPr/>
        </p:nvGrpSpPr>
        <p:grpSpPr>
          <a:xfrm rot="260">
            <a:off x="678334" y="2998644"/>
            <a:ext cx="3806641" cy="640060"/>
            <a:chOff x="5332275" y="1695525"/>
            <a:chExt cx="2881200" cy="1915200"/>
          </a:xfrm>
        </p:grpSpPr>
        <p:sp>
          <p:nvSpPr>
            <p:cNvPr id="621" name="Google Shape;621;p51"/>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622" name="Google Shape;622;p51"/>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Prénom</a:t>
              </a:r>
              <a:endParaRPr>
                <a:solidFill>
                  <a:schemeClr val="lt1"/>
                </a:solidFill>
                <a:latin typeface="Palanquin Medium"/>
                <a:ea typeface="Palanquin Medium"/>
                <a:cs typeface="Palanquin Medium"/>
                <a:sym typeface="Palanquin Medium"/>
              </a:endParaRPr>
            </a:p>
          </p:txBody>
        </p:sp>
      </p:grpSp>
      <p:grpSp>
        <p:nvGrpSpPr>
          <p:cNvPr id="623" name="Google Shape;623;p51"/>
          <p:cNvGrpSpPr/>
          <p:nvPr/>
        </p:nvGrpSpPr>
        <p:grpSpPr>
          <a:xfrm rot="260">
            <a:off x="4659032" y="2998644"/>
            <a:ext cx="3806641" cy="640060"/>
            <a:chOff x="5332275" y="1695525"/>
            <a:chExt cx="2881200" cy="1915200"/>
          </a:xfrm>
        </p:grpSpPr>
        <p:sp>
          <p:nvSpPr>
            <p:cNvPr id="624" name="Google Shape;624;p51"/>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625" name="Google Shape;625;p51"/>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Mot de passe</a:t>
              </a:r>
              <a:endParaRPr>
                <a:solidFill>
                  <a:schemeClr val="lt1"/>
                </a:solidFill>
                <a:latin typeface="Palanquin Medium"/>
                <a:ea typeface="Palanquin Medium"/>
                <a:cs typeface="Palanquin Medium"/>
                <a:sym typeface="Palanquin Medium"/>
              </a:endParaRPr>
            </a:p>
          </p:txBody>
        </p:sp>
      </p:grpSp>
      <p:grpSp>
        <p:nvGrpSpPr>
          <p:cNvPr id="626" name="Google Shape;626;p51"/>
          <p:cNvGrpSpPr/>
          <p:nvPr/>
        </p:nvGrpSpPr>
        <p:grpSpPr>
          <a:xfrm rot="260">
            <a:off x="678334" y="3806769"/>
            <a:ext cx="3806641" cy="640060"/>
            <a:chOff x="5332275" y="1695525"/>
            <a:chExt cx="2881200" cy="1915200"/>
          </a:xfrm>
        </p:grpSpPr>
        <p:sp>
          <p:nvSpPr>
            <p:cNvPr id="627" name="Google Shape;627;p51"/>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628" name="Google Shape;628;p51"/>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Selfie</a:t>
              </a:r>
              <a:endParaRPr>
                <a:solidFill>
                  <a:schemeClr val="lt1"/>
                </a:solidFill>
                <a:latin typeface="Palanquin Medium"/>
                <a:ea typeface="Palanquin Medium"/>
                <a:cs typeface="Palanquin Medium"/>
                <a:sym typeface="Palanquin Medium"/>
              </a:endParaRPr>
            </a:p>
          </p:txBody>
        </p:sp>
      </p:grpSp>
      <p:grpSp>
        <p:nvGrpSpPr>
          <p:cNvPr id="629" name="Google Shape;629;p51"/>
          <p:cNvGrpSpPr/>
          <p:nvPr/>
        </p:nvGrpSpPr>
        <p:grpSpPr>
          <a:xfrm rot="260">
            <a:off x="4659032" y="3806769"/>
            <a:ext cx="3806641" cy="640060"/>
            <a:chOff x="5332275" y="1695525"/>
            <a:chExt cx="2881200" cy="1915200"/>
          </a:xfrm>
        </p:grpSpPr>
        <p:sp>
          <p:nvSpPr>
            <p:cNvPr id="630" name="Google Shape;630;p51"/>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631" name="Google Shape;631;p51"/>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adresse e-mail</a:t>
              </a:r>
              <a:endParaRPr>
                <a:solidFill>
                  <a:schemeClr val="lt1"/>
                </a:solidFill>
                <a:latin typeface="Palanquin Medium"/>
                <a:ea typeface="Palanquin Medium"/>
                <a:cs typeface="Palanquin Medium"/>
                <a:sym typeface="Palanquin Medium"/>
              </a:endParaRPr>
            </a:p>
          </p:txBody>
        </p:sp>
      </p:grpSp>
      <p:sp>
        <p:nvSpPr>
          <p:cNvPr id="632" name="Google Shape;632;p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nvSpPr>
        <p:spPr>
          <a:xfrm>
            <a:off x="1419400" y="265150"/>
            <a:ext cx="6305100" cy="14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3000">
                <a:solidFill>
                  <a:srgbClr val="003081"/>
                </a:solidFill>
                <a:latin typeface="Palanquin"/>
                <a:ea typeface="Palanquin"/>
                <a:cs typeface="Palanquin"/>
                <a:sym typeface="Palanquin"/>
              </a:rPr>
              <a:t>Quels sont les principaux intérêts d’Aidants Connect ?</a:t>
            </a:r>
            <a:endParaRPr b="1" sz="3000">
              <a:solidFill>
                <a:srgbClr val="003081"/>
              </a:solidFill>
              <a:latin typeface="Palanquin"/>
              <a:ea typeface="Palanquin"/>
              <a:cs typeface="Palanquin"/>
              <a:sym typeface="Palanquin"/>
            </a:endParaRPr>
          </a:p>
        </p:txBody>
      </p:sp>
      <p:grpSp>
        <p:nvGrpSpPr>
          <p:cNvPr id="78" name="Google Shape;78;p16"/>
          <p:cNvGrpSpPr/>
          <p:nvPr/>
        </p:nvGrpSpPr>
        <p:grpSpPr>
          <a:xfrm rot="260">
            <a:off x="678334" y="2749553"/>
            <a:ext cx="3806641" cy="640060"/>
            <a:chOff x="5332275" y="1695525"/>
            <a:chExt cx="2881200" cy="1915200"/>
          </a:xfrm>
        </p:grpSpPr>
        <p:sp>
          <p:nvSpPr>
            <p:cNvPr id="79" name="Google Shape;79;p16"/>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solidFill>
                  <a:srgbClr val="003081"/>
                </a:solidFill>
                <a:latin typeface="Palanquin Medium"/>
                <a:ea typeface="Palanquin Medium"/>
                <a:cs typeface="Palanquin Medium"/>
                <a:sym typeface="Palanquin Medium"/>
              </a:endParaRPr>
            </a:p>
          </p:txBody>
        </p:sp>
        <p:sp>
          <p:nvSpPr>
            <p:cNvPr id="80" name="Google Shape;80;p16"/>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100">
                  <a:solidFill>
                    <a:schemeClr val="lt1"/>
                  </a:solidFill>
                  <a:latin typeface="Palanquin Medium"/>
                  <a:ea typeface="Palanquin Medium"/>
                  <a:cs typeface="Palanquin Medium"/>
                  <a:sym typeface="Palanquin Medium"/>
                </a:rPr>
                <a:t>Désigner depuis chez soi un aidant pour faire les démarches à sa place</a:t>
              </a:r>
              <a:endParaRPr sz="1100">
                <a:solidFill>
                  <a:schemeClr val="lt1"/>
                </a:solidFill>
                <a:latin typeface="Palanquin Medium"/>
                <a:ea typeface="Palanquin Medium"/>
                <a:cs typeface="Palanquin Medium"/>
                <a:sym typeface="Palanquin Medium"/>
              </a:endParaRPr>
            </a:p>
          </p:txBody>
        </p:sp>
      </p:grpSp>
      <p:grpSp>
        <p:nvGrpSpPr>
          <p:cNvPr id="81" name="Google Shape;81;p16"/>
          <p:cNvGrpSpPr/>
          <p:nvPr/>
        </p:nvGrpSpPr>
        <p:grpSpPr>
          <a:xfrm rot="260">
            <a:off x="4659032" y="2749553"/>
            <a:ext cx="3806641" cy="640060"/>
            <a:chOff x="5332275" y="1695525"/>
            <a:chExt cx="2881200" cy="1915200"/>
          </a:xfrm>
        </p:grpSpPr>
        <p:sp>
          <p:nvSpPr>
            <p:cNvPr id="82" name="Google Shape;82;p16"/>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solidFill>
                  <a:srgbClr val="003081"/>
                </a:solidFill>
                <a:latin typeface="Palanquin Medium"/>
                <a:ea typeface="Palanquin Medium"/>
                <a:cs typeface="Palanquin Medium"/>
                <a:sym typeface="Palanquin Medium"/>
              </a:endParaRPr>
            </a:p>
          </p:txBody>
        </p:sp>
        <p:sp>
          <p:nvSpPr>
            <p:cNvPr id="83" name="Google Shape;83;p16"/>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100">
                  <a:solidFill>
                    <a:schemeClr val="lt1"/>
                  </a:solidFill>
                  <a:latin typeface="Palanquin Medium"/>
                  <a:ea typeface="Palanquin Medium"/>
                  <a:cs typeface="Palanquin Medium"/>
                  <a:sym typeface="Palanquin Medium"/>
                </a:rPr>
                <a:t>Avoir accès au statut et à l’avancement de toutes les démarches d’un usager</a:t>
              </a:r>
              <a:endParaRPr sz="1100">
                <a:solidFill>
                  <a:schemeClr val="lt1"/>
                </a:solidFill>
                <a:latin typeface="Palanquin Medium"/>
                <a:ea typeface="Palanquin Medium"/>
                <a:cs typeface="Palanquin Medium"/>
                <a:sym typeface="Palanquin Medium"/>
              </a:endParaRPr>
            </a:p>
          </p:txBody>
        </p:sp>
      </p:grpSp>
      <p:grpSp>
        <p:nvGrpSpPr>
          <p:cNvPr id="84" name="Google Shape;84;p16"/>
          <p:cNvGrpSpPr/>
          <p:nvPr/>
        </p:nvGrpSpPr>
        <p:grpSpPr>
          <a:xfrm rot="260">
            <a:off x="678334" y="3557679"/>
            <a:ext cx="3806641" cy="640060"/>
            <a:chOff x="5332275" y="1695525"/>
            <a:chExt cx="2881200" cy="1915200"/>
          </a:xfrm>
        </p:grpSpPr>
        <p:sp>
          <p:nvSpPr>
            <p:cNvPr id="85" name="Google Shape;85;p16"/>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86" name="Google Shape;86;p16"/>
            <p:cNvSpPr txBox="1"/>
            <p:nvPr/>
          </p:nvSpPr>
          <p:spPr>
            <a:xfrm>
              <a:off x="5339288" y="1874157"/>
              <a:ext cx="2829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100">
                  <a:solidFill>
                    <a:schemeClr val="lt1"/>
                  </a:solidFill>
                  <a:latin typeface="Palanquin Medium"/>
                  <a:ea typeface="Palanquin Medium"/>
                  <a:cs typeface="Palanquin Medium"/>
                  <a:sym typeface="Palanquin Medium"/>
                </a:rPr>
                <a:t>Réaliser des démarches administratives en ligne de manière légale et sécurisée pour le compte de personnes</a:t>
              </a:r>
              <a:endParaRPr sz="1100">
                <a:solidFill>
                  <a:schemeClr val="lt1"/>
                </a:solidFill>
                <a:latin typeface="Palanquin Medium"/>
                <a:ea typeface="Palanquin Medium"/>
                <a:cs typeface="Palanquin Medium"/>
                <a:sym typeface="Palanquin Medium"/>
              </a:endParaRPr>
            </a:p>
          </p:txBody>
        </p:sp>
      </p:grpSp>
      <p:grpSp>
        <p:nvGrpSpPr>
          <p:cNvPr id="87" name="Google Shape;87;p16"/>
          <p:cNvGrpSpPr/>
          <p:nvPr/>
        </p:nvGrpSpPr>
        <p:grpSpPr>
          <a:xfrm rot="260">
            <a:off x="4659032" y="3557679"/>
            <a:ext cx="3806641" cy="640060"/>
            <a:chOff x="5332275" y="1695525"/>
            <a:chExt cx="2881200" cy="1915200"/>
          </a:xfrm>
        </p:grpSpPr>
        <p:sp>
          <p:nvSpPr>
            <p:cNvPr id="88" name="Google Shape;88;p16"/>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solidFill>
                  <a:srgbClr val="003081"/>
                </a:solidFill>
                <a:latin typeface="Palanquin Medium"/>
                <a:ea typeface="Palanquin Medium"/>
                <a:cs typeface="Palanquin Medium"/>
                <a:sym typeface="Palanquin Medium"/>
              </a:endParaRPr>
            </a:p>
          </p:txBody>
        </p:sp>
        <p:sp>
          <p:nvSpPr>
            <p:cNvPr id="89" name="Google Shape;89;p16"/>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100">
                  <a:solidFill>
                    <a:schemeClr val="lt1"/>
                  </a:solidFill>
                  <a:latin typeface="Palanquin Medium"/>
                  <a:ea typeface="Palanquin Medium"/>
                  <a:cs typeface="Palanquin Medium"/>
                  <a:sym typeface="Palanquin Medium"/>
                </a:rPr>
                <a:t>Garantir un accompagnement humain aux personnes qui ne peuvent pas faire leurs démarches</a:t>
              </a:r>
              <a:endParaRPr sz="1100">
                <a:solidFill>
                  <a:schemeClr val="lt1"/>
                </a:solidFill>
                <a:latin typeface="Palanquin Medium"/>
                <a:ea typeface="Palanquin Medium"/>
                <a:cs typeface="Palanquin Medium"/>
                <a:sym typeface="Palanquin Medium"/>
              </a:endParaRPr>
            </a:p>
          </p:txBody>
        </p:sp>
      </p:grpSp>
      <p:sp>
        <p:nvSpPr>
          <p:cNvPr id="90" name="Google Shape;90;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52"/>
          <p:cNvSpPr txBox="1"/>
          <p:nvPr/>
        </p:nvSpPr>
        <p:spPr>
          <a:xfrm>
            <a:off x="826900" y="257572"/>
            <a:ext cx="6427500" cy="469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2200"/>
              <a:buFont typeface="Arial"/>
              <a:buNone/>
            </a:pPr>
            <a:r>
              <a:rPr b="1" lang="fr" sz="2600">
                <a:solidFill>
                  <a:srgbClr val="FFFFFF"/>
                </a:solidFill>
                <a:highlight>
                  <a:srgbClr val="003081"/>
                </a:highlight>
                <a:latin typeface="Palanquin"/>
                <a:ea typeface="Palanquin"/>
                <a:cs typeface="Palanquin"/>
                <a:sym typeface="Palanquin"/>
              </a:rPr>
              <a:t>Données personnelles</a:t>
            </a:r>
            <a:endParaRPr i="0" sz="2600" u="none" cap="none" strike="noStrike">
              <a:solidFill>
                <a:srgbClr val="FFFFFF"/>
              </a:solidFill>
              <a:highlight>
                <a:srgbClr val="003081"/>
              </a:highlight>
              <a:latin typeface="Palanquin"/>
              <a:ea typeface="Palanquin"/>
              <a:cs typeface="Palanquin"/>
              <a:sym typeface="Palanquin"/>
            </a:endParaRPr>
          </a:p>
        </p:txBody>
      </p:sp>
      <p:sp>
        <p:nvSpPr>
          <p:cNvPr id="638" name="Google Shape;638;p52"/>
          <p:cNvSpPr/>
          <p:nvPr/>
        </p:nvSpPr>
        <p:spPr>
          <a:xfrm rot="-5400000">
            <a:off x="-1037925" y="1627375"/>
            <a:ext cx="2927400" cy="241800"/>
          </a:xfrm>
          <a:prstGeom prst="rect">
            <a:avLst/>
          </a:prstGeom>
          <a:noFill/>
          <a:ln cap="flat" cmpd="sng" w="9525">
            <a:solidFill>
              <a:srgbClr val="FF33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100"/>
              <a:buFont typeface="Arial"/>
              <a:buNone/>
            </a:pPr>
            <a:r>
              <a:rPr b="1" lang="fr" sz="1000">
                <a:solidFill>
                  <a:srgbClr val="FF3333"/>
                </a:solidFill>
                <a:latin typeface="Palanquin"/>
                <a:ea typeface="Palanquin"/>
                <a:cs typeface="Palanquin"/>
                <a:sym typeface="Palanquin"/>
              </a:rPr>
              <a:t>Quiz META</a:t>
            </a:r>
            <a:endParaRPr sz="1000"/>
          </a:p>
        </p:txBody>
      </p:sp>
      <p:sp>
        <p:nvSpPr>
          <p:cNvPr id="639" name="Google Shape;639;p52"/>
          <p:cNvSpPr txBox="1"/>
          <p:nvPr/>
        </p:nvSpPr>
        <p:spPr>
          <a:xfrm>
            <a:off x="768650" y="3051450"/>
            <a:ext cx="37452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 sz="1000">
                <a:solidFill>
                  <a:srgbClr val="FF3333"/>
                </a:solidFill>
                <a:latin typeface="Palanquin"/>
                <a:ea typeface="Palanquin"/>
                <a:cs typeface="Palanquin"/>
                <a:sym typeface="Palanquin"/>
              </a:rPr>
              <a:t>Comme les données personnelles concernent des personnes, celles-ci doivent en conserver la maîtrise.</a:t>
            </a:r>
            <a:endParaRPr b="1" sz="1000">
              <a:solidFill>
                <a:srgbClr val="FF3333"/>
              </a:solidFill>
              <a:latin typeface="Palanquin"/>
              <a:ea typeface="Palanquin"/>
              <a:cs typeface="Palanquin"/>
              <a:sym typeface="Palanquin"/>
            </a:endParaRPr>
          </a:p>
          <a:p>
            <a:pPr indent="0" lvl="0" marL="0" rtl="0" algn="l">
              <a:spcBef>
                <a:spcPts val="0"/>
              </a:spcBef>
              <a:spcAft>
                <a:spcPts val="0"/>
              </a:spcAft>
              <a:buClr>
                <a:schemeClr val="dk1"/>
              </a:buClr>
              <a:buSzPts val="1100"/>
              <a:buFont typeface="Arial"/>
              <a:buNone/>
            </a:pPr>
            <a:r>
              <a:t/>
            </a:r>
            <a:endParaRPr b="1" sz="1000">
              <a:solidFill>
                <a:srgbClr val="FF3333"/>
              </a:solidFill>
              <a:latin typeface="Palanquin"/>
              <a:ea typeface="Palanquin"/>
              <a:cs typeface="Palanquin"/>
              <a:sym typeface="Palanquin"/>
            </a:endParaRPr>
          </a:p>
          <a:p>
            <a:pPr indent="0" lvl="0" marL="0" rtl="0" algn="l">
              <a:spcBef>
                <a:spcPts val="0"/>
              </a:spcBef>
              <a:spcAft>
                <a:spcPts val="0"/>
              </a:spcAft>
              <a:buNone/>
            </a:pPr>
            <a:r>
              <a:rPr b="1" lang="fr" sz="1000">
                <a:solidFill>
                  <a:srgbClr val="003081"/>
                </a:solidFill>
                <a:latin typeface="Palanquin"/>
                <a:ea typeface="Palanquin"/>
                <a:cs typeface="Palanquin"/>
                <a:sym typeface="Palanquin"/>
              </a:rPr>
              <a:t>Une personne physique peut être identifiée :</a:t>
            </a:r>
            <a:endParaRPr b="1" sz="1000">
              <a:solidFill>
                <a:srgbClr val="003081"/>
              </a:solidFill>
              <a:latin typeface="Palanquin"/>
              <a:ea typeface="Palanquin"/>
              <a:cs typeface="Palanquin"/>
              <a:sym typeface="Palanquin"/>
            </a:endParaRPr>
          </a:p>
          <a:p>
            <a:pPr indent="0" lvl="0" marL="457200" rtl="0" algn="l">
              <a:spcBef>
                <a:spcPts val="0"/>
              </a:spcBef>
              <a:spcAft>
                <a:spcPts val="0"/>
              </a:spcAft>
              <a:buNone/>
            </a:pPr>
            <a:r>
              <a:t/>
            </a:r>
            <a:endParaRPr b="1" sz="1000">
              <a:solidFill>
                <a:srgbClr val="003081"/>
              </a:solidFill>
              <a:latin typeface="Palanquin"/>
              <a:ea typeface="Palanquin"/>
              <a:cs typeface="Palanquin"/>
              <a:sym typeface="Palanquin"/>
            </a:endParaRPr>
          </a:p>
          <a:p>
            <a:pPr indent="-292100" lvl="0" marL="457200" rtl="0" algn="l">
              <a:spcBef>
                <a:spcPts val="0"/>
              </a:spcBef>
              <a:spcAft>
                <a:spcPts val="0"/>
              </a:spcAft>
              <a:buClr>
                <a:srgbClr val="003081"/>
              </a:buClr>
              <a:buSzPts val="1000"/>
              <a:buFont typeface="Palanquin"/>
              <a:buChar char="●"/>
            </a:pPr>
            <a:r>
              <a:rPr b="1" lang="fr" sz="1000">
                <a:solidFill>
                  <a:srgbClr val="003081"/>
                </a:solidFill>
                <a:latin typeface="Palanquin"/>
                <a:ea typeface="Palanquin"/>
                <a:cs typeface="Palanquin"/>
                <a:sym typeface="Palanquin"/>
              </a:rPr>
              <a:t>directement</a:t>
            </a:r>
            <a:r>
              <a:rPr lang="fr" sz="1000">
                <a:solidFill>
                  <a:srgbClr val="003081"/>
                </a:solidFill>
                <a:latin typeface="Palanquin"/>
                <a:ea typeface="Palanquin"/>
                <a:cs typeface="Palanquin"/>
                <a:sym typeface="Palanquin"/>
              </a:rPr>
              <a:t> (exemple : nom et prénom) ;</a:t>
            </a:r>
            <a:endParaRPr sz="1000">
              <a:solidFill>
                <a:srgbClr val="003081"/>
              </a:solidFill>
              <a:latin typeface="Palanquin"/>
              <a:ea typeface="Palanquin"/>
              <a:cs typeface="Palanquin"/>
              <a:sym typeface="Palanquin"/>
            </a:endParaRPr>
          </a:p>
          <a:p>
            <a:pPr indent="-292100" lvl="0" marL="457200" rtl="0" algn="l">
              <a:spcBef>
                <a:spcPts val="0"/>
              </a:spcBef>
              <a:spcAft>
                <a:spcPts val="0"/>
              </a:spcAft>
              <a:buClr>
                <a:srgbClr val="003081"/>
              </a:buClr>
              <a:buSzPts val="1000"/>
              <a:buFont typeface="Palanquin"/>
              <a:buChar char="●"/>
            </a:pPr>
            <a:r>
              <a:rPr b="1" lang="fr" sz="1000">
                <a:solidFill>
                  <a:srgbClr val="003081"/>
                </a:solidFill>
                <a:latin typeface="Palanquin"/>
                <a:ea typeface="Palanquin"/>
                <a:cs typeface="Palanquin"/>
                <a:sym typeface="Palanquin"/>
              </a:rPr>
              <a:t>indirectement</a:t>
            </a:r>
            <a:r>
              <a:rPr lang="fr" sz="1000">
                <a:solidFill>
                  <a:srgbClr val="003081"/>
                </a:solidFill>
                <a:latin typeface="Palanquin"/>
                <a:ea typeface="Palanquin"/>
                <a:cs typeface="Palanquin"/>
                <a:sym typeface="Palanquin"/>
              </a:rPr>
              <a:t> (exemple : par un numéro de téléphone ou de plaque  d’immatriculation, un identifiant tel que le numéro de sécurité sociale,  une adresse postale ou courriel, mais aussi la voix ou l’image).</a:t>
            </a:r>
            <a:endParaRPr sz="1000">
              <a:solidFill>
                <a:srgbClr val="003081"/>
              </a:solidFill>
              <a:latin typeface="Palanquin"/>
              <a:ea typeface="Palanquin"/>
              <a:cs typeface="Palanquin"/>
              <a:sym typeface="Palanquin"/>
            </a:endParaRPr>
          </a:p>
        </p:txBody>
      </p:sp>
      <p:sp>
        <p:nvSpPr>
          <p:cNvPr id="640" name="Google Shape;640;p52"/>
          <p:cNvSpPr txBox="1"/>
          <p:nvPr/>
        </p:nvSpPr>
        <p:spPr>
          <a:xfrm>
            <a:off x="768650" y="788175"/>
            <a:ext cx="56904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b="1" lang="fr" sz="2400">
                <a:solidFill>
                  <a:srgbClr val="003081"/>
                </a:solidFill>
                <a:latin typeface="Palanquin"/>
                <a:ea typeface="Palanquin"/>
                <a:cs typeface="Palanquin"/>
                <a:sym typeface="Palanquin"/>
              </a:rPr>
              <a:t>Une donnée personnelle est toute information se rapportant à une personne physique identifiée ou identifiable.</a:t>
            </a:r>
            <a:endParaRPr b="1" sz="2400">
              <a:solidFill>
                <a:srgbClr val="003081"/>
              </a:solidFill>
              <a:latin typeface="Palanquin"/>
              <a:ea typeface="Palanquin"/>
              <a:cs typeface="Palanquin"/>
              <a:sym typeface="Palanquin"/>
            </a:endParaRPr>
          </a:p>
        </p:txBody>
      </p:sp>
      <p:pic>
        <p:nvPicPr>
          <p:cNvPr id="641" name="Google Shape;641;p52"/>
          <p:cNvPicPr preferRelativeResize="0"/>
          <p:nvPr/>
        </p:nvPicPr>
        <p:blipFill rotWithShape="1">
          <a:blip r:embed="rId3">
            <a:alphaModFix/>
          </a:blip>
          <a:srcRect b="13867" l="13944" r="13654" t="0"/>
          <a:stretch/>
        </p:blipFill>
        <p:spPr>
          <a:xfrm>
            <a:off x="6411725" y="1766275"/>
            <a:ext cx="1714774" cy="2040125"/>
          </a:xfrm>
          <a:prstGeom prst="rect">
            <a:avLst/>
          </a:prstGeom>
          <a:noFill/>
          <a:ln>
            <a:noFill/>
          </a:ln>
        </p:spPr>
      </p:pic>
      <p:sp>
        <p:nvSpPr>
          <p:cNvPr id="642" name="Google Shape;642;p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53"/>
          <p:cNvSpPr txBox="1"/>
          <p:nvPr/>
        </p:nvSpPr>
        <p:spPr>
          <a:xfrm>
            <a:off x="637125" y="265150"/>
            <a:ext cx="7869600" cy="14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3000">
                <a:solidFill>
                  <a:srgbClr val="003081"/>
                </a:solidFill>
                <a:latin typeface="Palanquin"/>
                <a:ea typeface="Palanquin"/>
                <a:cs typeface="Palanquin"/>
                <a:sym typeface="Palanquin"/>
              </a:rPr>
              <a:t>Parmi ces données, lesquelles sont des données personnelles sensibles ?</a:t>
            </a:r>
            <a:endParaRPr b="1" sz="3000">
              <a:solidFill>
                <a:srgbClr val="003081"/>
              </a:solidFill>
              <a:latin typeface="Palanquin"/>
              <a:ea typeface="Palanquin"/>
              <a:cs typeface="Palanquin"/>
              <a:sym typeface="Palanquin"/>
            </a:endParaRPr>
          </a:p>
        </p:txBody>
      </p:sp>
      <p:grpSp>
        <p:nvGrpSpPr>
          <p:cNvPr id="648" name="Google Shape;648;p53"/>
          <p:cNvGrpSpPr/>
          <p:nvPr/>
        </p:nvGrpSpPr>
        <p:grpSpPr>
          <a:xfrm rot="260">
            <a:off x="678334" y="2190518"/>
            <a:ext cx="3806641" cy="640060"/>
            <a:chOff x="5332275" y="1695525"/>
            <a:chExt cx="2881200" cy="1915200"/>
          </a:xfrm>
        </p:grpSpPr>
        <p:sp>
          <p:nvSpPr>
            <p:cNvPr id="649" name="Google Shape;649;p53"/>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650" name="Google Shape;650;p53"/>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Code de carte bancaire</a:t>
              </a:r>
              <a:endParaRPr>
                <a:solidFill>
                  <a:schemeClr val="lt1"/>
                </a:solidFill>
                <a:latin typeface="Palanquin Medium"/>
                <a:ea typeface="Palanquin Medium"/>
                <a:cs typeface="Palanquin Medium"/>
                <a:sym typeface="Palanquin Medium"/>
              </a:endParaRPr>
            </a:p>
          </p:txBody>
        </p:sp>
      </p:grpSp>
      <p:grpSp>
        <p:nvGrpSpPr>
          <p:cNvPr id="651" name="Google Shape;651;p53"/>
          <p:cNvGrpSpPr/>
          <p:nvPr/>
        </p:nvGrpSpPr>
        <p:grpSpPr>
          <a:xfrm rot="260">
            <a:off x="4659032" y="2190518"/>
            <a:ext cx="3806641" cy="640060"/>
            <a:chOff x="5332275" y="1695525"/>
            <a:chExt cx="2881200" cy="1915200"/>
          </a:xfrm>
        </p:grpSpPr>
        <p:sp>
          <p:nvSpPr>
            <p:cNvPr id="652" name="Google Shape;652;p53"/>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653" name="Google Shape;653;p53"/>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Extrait de casier judiciaire</a:t>
              </a:r>
              <a:endParaRPr>
                <a:solidFill>
                  <a:schemeClr val="lt1"/>
                </a:solidFill>
                <a:latin typeface="Palanquin Medium"/>
                <a:ea typeface="Palanquin Medium"/>
                <a:cs typeface="Palanquin Medium"/>
                <a:sym typeface="Palanquin Medium"/>
              </a:endParaRPr>
            </a:p>
          </p:txBody>
        </p:sp>
      </p:grpSp>
      <p:grpSp>
        <p:nvGrpSpPr>
          <p:cNvPr id="654" name="Google Shape;654;p53"/>
          <p:cNvGrpSpPr/>
          <p:nvPr/>
        </p:nvGrpSpPr>
        <p:grpSpPr>
          <a:xfrm rot="260">
            <a:off x="678334" y="2998644"/>
            <a:ext cx="3806641" cy="640060"/>
            <a:chOff x="5332275" y="1695525"/>
            <a:chExt cx="2881200" cy="1915200"/>
          </a:xfrm>
        </p:grpSpPr>
        <p:sp>
          <p:nvSpPr>
            <p:cNvPr id="655" name="Google Shape;655;p53"/>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656" name="Google Shape;656;p53"/>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Certificat médical</a:t>
              </a:r>
              <a:endParaRPr>
                <a:solidFill>
                  <a:schemeClr val="lt1"/>
                </a:solidFill>
                <a:latin typeface="Palanquin Medium"/>
                <a:ea typeface="Palanquin Medium"/>
                <a:cs typeface="Palanquin Medium"/>
                <a:sym typeface="Palanquin Medium"/>
              </a:endParaRPr>
            </a:p>
          </p:txBody>
        </p:sp>
      </p:grpSp>
      <p:grpSp>
        <p:nvGrpSpPr>
          <p:cNvPr id="657" name="Google Shape;657;p53"/>
          <p:cNvGrpSpPr/>
          <p:nvPr/>
        </p:nvGrpSpPr>
        <p:grpSpPr>
          <a:xfrm rot="260">
            <a:off x="4659032" y="2998644"/>
            <a:ext cx="3806641" cy="640060"/>
            <a:chOff x="5332275" y="1695525"/>
            <a:chExt cx="2881200" cy="1915200"/>
          </a:xfrm>
        </p:grpSpPr>
        <p:sp>
          <p:nvSpPr>
            <p:cNvPr id="658" name="Google Shape;658;p53"/>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659" name="Google Shape;659;p53"/>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Couleur de peau</a:t>
              </a:r>
              <a:endParaRPr>
                <a:solidFill>
                  <a:schemeClr val="lt1"/>
                </a:solidFill>
                <a:latin typeface="Palanquin Medium"/>
                <a:ea typeface="Palanquin Medium"/>
                <a:cs typeface="Palanquin Medium"/>
                <a:sym typeface="Palanquin Medium"/>
              </a:endParaRPr>
            </a:p>
          </p:txBody>
        </p:sp>
      </p:grpSp>
      <p:grpSp>
        <p:nvGrpSpPr>
          <p:cNvPr id="660" name="Google Shape;660;p53"/>
          <p:cNvGrpSpPr/>
          <p:nvPr/>
        </p:nvGrpSpPr>
        <p:grpSpPr>
          <a:xfrm rot="260">
            <a:off x="678334" y="3806769"/>
            <a:ext cx="3806641" cy="640060"/>
            <a:chOff x="5332275" y="1695525"/>
            <a:chExt cx="2881200" cy="1915200"/>
          </a:xfrm>
        </p:grpSpPr>
        <p:sp>
          <p:nvSpPr>
            <p:cNvPr id="661" name="Google Shape;661;p53"/>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662" name="Google Shape;662;p53"/>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Appartenance à un parti politique</a:t>
              </a:r>
              <a:endParaRPr>
                <a:solidFill>
                  <a:schemeClr val="lt1"/>
                </a:solidFill>
                <a:latin typeface="Palanquin Medium"/>
                <a:ea typeface="Palanquin Medium"/>
                <a:cs typeface="Palanquin Medium"/>
                <a:sym typeface="Palanquin Medium"/>
              </a:endParaRPr>
            </a:p>
          </p:txBody>
        </p:sp>
      </p:grpSp>
      <p:grpSp>
        <p:nvGrpSpPr>
          <p:cNvPr id="663" name="Google Shape;663;p53"/>
          <p:cNvGrpSpPr/>
          <p:nvPr/>
        </p:nvGrpSpPr>
        <p:grpSpPr>
          <a:xfrm rot="260">
            <a:off x="4659032" y="3806769"/>
            <a:ext cx="3806641" cy="640060"/>
            <a:chOff x="5332275" y="1695525"/>
            <a:chExt cx="2881200" cy="1915200"/>
          </a:xfrm>
        </p:grpSpPr>
        <p:sp>
          <p:nvSpPr>
            <p:cNvPr id="664" name="Google Shape;664;p53"/>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665" name="Google Shape;665;p53"/>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Numéro de sécurité sociale</a:t>
              </a:r>
              <a:endParaRPr>
                <a:solidFill>
                  <a:schemeClr val="lt1"/>
                </a:solidFill>
                <a:latin typeface="Palanquin Medium"/>
                <a:ea typeface="Palanquin Medium"/>
                <a:cs typeface="Palanquin Medium"/>
                <a:sym typeface="Palanquin Medium"/>
              </a:endParaRPr>
            </a:p>
          </p:txBody>
        </p:sp>
      </p:grpSp>
      <p:sp>
        <p:nvSpPr>
          <p:cNvPr id="666" name="Google Shape;666;p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54"/>
          <p:cNvSpPr txBox="1"/>
          <p:nvPr/>
        </p:nvSpPr>
        <p:spPr>
          <a:xfrm>
            <a:off x="637125" y="265150"/>
            <a:ext cx="7869600" cy="14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3000">
                <a:solidFill>
                  <a:srgbClr val="003081"/>
                </a:solidFill>
                <a:latin typeface="Palanquin"/>
                <a:ea typeface="Palanquin"/>
                <a:cs typeface="Palanquin"/>
                <a:sym typeface="Palanquin"/>
              </a:rPr>
              <a:t>Parmi ces données, lesquelles sont des données personnelles sensibles ?</a:t>
            </a:r>
            <a:endParaRPr b="1" sz="3000">
              <a:solidFill>
                <a:srgbClr val="003081"/>
              </a:solidFill>
              <a:latin typeface="Palanquin"/>
              <a:ea typeface="Palanquin"/>
              <a:cs typeface="Palanquin"/>
              <a:sym typeface="Palanquin"/>
            </a:endParaRPr>
          </a:p>
        </p:txBody>
      </p:sp>
      <p:grpSp>
        <p:nvGrpSpPr>
          <p:cNvPr id="672" name="Google Shape;672;p54"/>
          <p:cNvGrpSpPr/>
          <p:nvPr/>
        </p:nvGrpSpPr>
        <p:grpSpPr>
          <a:xfrm rot="260">
            <a:off x="678334" y="2190518"/>
            <a:ext cx="3806641" cy="640060"/>
            <a:chOff x="5332275" y="1695525"/>
            <a:chExt cx="2881200" cy="1915200"/>
          </a:xfrm>
        </p:grpSpPr>
        <p:sp>
          <p:nvSpPr>
            <p:cNvPr id="673" name="Google Shape;673;p54"/>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674" name="Google Shape;674;p54"/>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Code de carte bancaire</a:t>
              </a:r>
              <a:endParaRPr>
                <a:solidFill>
                  <a:schemeClr val="lt1"/>
                </a:solidFill>
                <a:latin typeface="Palanquin Medium"/>
                <a:ea typeface="Palanquin Medium"/>
                <a:cs typeface="Palanquin Medium"/>
                <a:sym typeface="Palanquin Medium"/>
              </a:endParaRPr>
            </a:p>
          </p:txBody>
        </p:sp>
      </p:grpSp>
      <p:grpSp>
        <p:nvGrpSpPr>
          <p:cNvPr id="675" name="Google Shape;675;p54"/>
          <p:cNvGrpSpPr/>
          <p:nvPr/>
        </p:nvGrpSpPr>
        <p:grpSpPr>
          <a:xfrm rot="260">
            <a:off x="4659032" y="2190518"/>
            <a:ext cx="3806641" cy="640060"/>
            <a:chOff x="5332275" y="1695525"/>
            <a:chExt cx="2881200" cy="1915200"/>
          </a:xfrm>
        </p:grpSpPr>
        <p:sp>
          <p:nvSpPr>
            <p:cNvPr id="676" name="Google Shape;676;p54"/>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677" name="Google Shape;677;p54"/>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Extrait de casier judiciaire</a:t>
              </a:r>
              <a:endParaRPr>
                <a:solidFill>
                  <a:schemeClr val="lt1"/>
                </a:solidFill>
                <a:latin typeface="Palanquin Medium"/>
                <a:ea typeface="Palanquin Medium"/>
                <a:cs typeface="Palanquin Medium"/>
                <a:sym typeface="Palanquin Medium"/>
              </a:endParaRPr>
            </a:p>
          </p:txBody>
        </p:sp>
      </p:grpSp>
      <p:grpSp>
        <p:nvGrpSpPr>
          <p:cNvPr id="678" name="Google Shape;678;p54"/>
          <p:cNvGrpSpPr/>
          <p:nvPr/>
        </p:nvGrpSpPr>
        <p:grpSpPr>
          <a:xfrm rot="260">
            <a:off x="678334" y="2998644"/>
            <a:ext cx="3806641" cy="640060"/>
            <a:chOff x="5332275" y="1695525"/>
            <a:chExt cx="2881200" cy="1915200"/>
          </a:xfrm>
        </p:grpSpPr>
        <p:sp>
          <p:nvSpPr>
            <p:cNvPr id="679" name="Google Shape;679;p54"/>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680" name="Google Shape;680;p54"/>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Certificat médical</a:t>
              </a:r>
              <a:endParaRPr>
                <a:solidFill>
                  <a:schemeClr val="lt1"/>
                </a:solidFill>
                <a:latin typeface="Palanquin Medium"/>
                <a:ea typeface="Palanquin Medium"/>
                <a:cs typeface="Palanquin Medium"/>
                <a:sym typeface="Palanquin Medium"/>
              </a:endParaRPr>
            </a:p>
          </p:txBody>
        </p:sp>
      </p:grpSp>
      <p:grpSp>
        <p:nvGrpSpPr>
          <p:cNvPr id="681" name="Google Shape;681;p54"/>
          <p:cNvGrpSpPr/>
          <p:nvPr/>
        </p:nvGrpSpPr>
        <p:grpSpPr>
          <a:xfrm rot="260">
            <a:off x="4659032" y="2998644"/>
            <a:ext cx="3806641" cy="640060"/>
            <a:chOff x="5332275" y="1695525"/>
            <a:chExt cx="2881200" cy="1915200"/>
          </a:xfrm>
        </p:grpSpPr>
        <p:sp>
          <p:nvSpPr>
            <p:cNvPr id="682" name="Google Shape;682;p54"/>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683" name="Google Shape;683;p54"/>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Couleur de peau</a:t>
              </a:r>
              <a:endParaRPr>
                <a:solidFill>
                  <a:schemeClr val="lt1"/>
                </a:solidFill>
                <a:latin typeface="Palanquin Medium"/>
                <a:ea typeface="Palanquin Medium"/>
                <a:cs typeface="Palanquin Medium"/>
                <a:sym typeface="Palanquin Medium"/>
              </a:endParaRPr>
            </a:p>
          </p:txBody>
        </p:sp>
      </p:grpSp>
      <p:grpSp>
        <p:nvGrpSpPr>
          <p:cNvPr id="684" name="Google Shape;684;p54"/>
          <p:cNvGrpSpPr/>
          <p:nvPr/>
        </p:nvGrpSpPr>
        <p:grpSpPr>
          <a:xfrm rot="260">
            <a:off x="678334" y="3806769"/>
            <a:ext cx="3806641" cy="640060"/>
            <a:chOff x="5332275" y="1695525"/>
            <a:chExt cx="2881200" cy="1915200"/>
          </a:xfrm>
        </p:grpSpPr>
        <p:sp>
          <p:nvSpPr>
            <p:cNvPr id="685" name="Google Shape;685;p54"/>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686" name="Google Shape;686;p54"/>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Appartenance à un parti politique</a:t>
              </a:r>
              <a:endParaRPr>
                <a:solidFill>
                  <a:schemeClr val="lt1"/>
                </a:solidFill>
                <a:latin typeface="Palanquin Medium"/>
                <a:ea typeface="Palanquin Medium"/>
                <a:cs typeface="Palanquin Medium"/>
                <a:sym typeface="Palanquin Medium"/>
              </a:endParaRPr>
            </a:p>
          </p:txBody>
        </p:sp>
      </p:grpSp>
      <p:grpSp>
        <p:nvGrpSpPr>
          <p:cNvPr id="687" name="Google Shape;687;p54"/>
          <p:cNvGrpSpPr/>
          <p:nvPr/>
        </p:nvGrpSpPr>
        <p:grpSpPr>
          <a:xfrm rot="260">
            <a:off x="4659032" y="3806769"/>
            <a:ext cx="3806641" cy="640060"/>
            <a:chOff x="5332275" y="1695525"/>
            <a:chExt cx="2881200" cy="1915200"/>
          </a:xfrm>
        </p:grpSpPr>
        <p:sp>
          <p:nvSpPr>
            <p:cNvPr id="688" name="Google Shape;688;p54"/>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689" name="Google Shape;689;p54"/>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Numéro de sécurité sociale</a:t>
              </a:r>
              <a:endParaRPr>
                <a:solidFill>
                  <a:schemeClr val="lt1"/>
                </a:solidFill>
                <a:latin typeface="Palanquin Medium"/>
                <a:ea typeface="Palanquin Medium"/>
                <a:cs typeface="Palanquin Medium"/>
                <a:sym typeface="Palanquin Medium"/>
              </a:endParaRPr>
            </a:p>
          </p:txBody>
        </p:sp>
      </p:grpSp>
      <p:sp>
        <p:nvSpPr>
          <p:cNvPr id="690" name="Google Shape;690;p5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55"/>
          <p:cNvSpPr txBox="1"/>
          <p:nvPr/>
        </p:nvSpPr>
        <p:spPr>
          <a:xfrm>
            <a:off x="826900" y="257572"/>
            <a:ext cx="6427500" cy="469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2200"/>
              <a:buFont typeface="Arial"/>
              <a:buNone/>
            </a:pPr>
            <a:r>
              <a:rPr b="1" lang="fr" sz="2600">
                <a:solidFill>
                  <a:srgbClr val="FFFFFF"/>
                </a:solidFill>
                <a:highlight>
                  <a:srgbClr val="003081"/>
                </a:highlight>
                <a:latin typeface="Palanquin"/>
                <a:ea typeface="Palanquin"/>
                <a:cs typeface="Palanquin"/>
                <a:sym typeface="Palanquin"/>
              </a:rPr>
              <a:t>Données personnelles sensibles</a:t>
            </a:r>
            <a:endParaRPr i="0" sz="2600" u="none" cap="none" strike="noStrike">
              <a:solidFill>
                <a:srgbClr val="FFFFFF"/>
              </a:solidFill>
              <a:highlight>
                <a:srgbClr val="003081"/>
              </a:highlight>
              <a:latin typeface="Palanquin"/>
              <a:ea typeface="Palanquin"/>
              <a:cs typeface="Palanquin"/>
              <a:sym typeface="Palanquin"/>
            </a:endParaRPr>
          </a:p>
        </p:txBody>
      </p:sp>
      <p:sp>
        <p:nvSpPr>
          <p:cNvPr id="696" name="Google Shape;696;p55"/>
          <p:cNvSpPr/>
          <p:nvPr/>
        </p:nvSpPr>
        <p:spPr>
          <a:xfrm rot="-5400000">
            <a:off x="-1037925" y="1627375"/>
            <a:ext cx="2927400" cy="241800"/>
          </a:xfrm>
          <a:prstGeom prst="rect">
            <a:avLst/>
          </a:prstGeom>
          <a:noFill/>
          <a:ln cap="flat" cmpd="sng" w="9525">
            <a:solidFill>
              <a:srgbClr val="FF33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100"/>
              <a:buFont typeface="Arial"/>
              <a:buNone/>
            </a:pPr>
            <a:r>
              <a:rPr b="1" lang="fr" sz="1000">
                <a:solidFill>
                  <a:srgbClr val="FF3333"/>
                </a:solidFill>
                <a:latin typeface="Palanquin"/>
                <a:ea typeface="Palanquin"/>
                <a:cs typeface="Palanquin"/>
                <a:sym typeface="Palanquin"/>
              </a:rPr>
              <a:t>Quiz META</a:t>
            </a:r>
            <a:endParaRPr sz="1000"/>
          </a:p>
        </p:txBody>
      </p:sp>
      <p:sp>
        <p:nvSpPr>
          <p:cNvPr id="697" name="Google Shape;697;p55"/>
          <p:cNvSpPr txBox="1"/>
          <p:nvPr/>
        </p:nvSpPr>
        <p:spPr>
          <a:xfrm>
            <a:off x="768650" y="2864175"/>
            <a:ext cx="3745200" cy="187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 sz="1000">
                <a:solidFill>
                  <a:srgbClr val="FF3333"/>
                </a:solidFill>
                <a:latin typeface="Palanquin"/>
                <a:ea typeface="Palanquin"/>
                <a:cs typeface="Palanquin"/>
                <a:sym typeface="Palanquin"/>
              </a:rPr>
              <a:t>Les données personnelles sensibles sont les suivantes :</a:t>
            </a:r>
            <a:endParaRPr b="1" sz="1000">
              <a:solidFill>
                <a:srgbClr val="FF3333"/>
              </a:solidFill>
              <a:latin typeface="Palanquin"/>
              <a:ea typeface="Palanquin"/>
              <a:cs typeface="Palanquin"/>
              <a:sym typeface="Palanquin"/>
            </a:endParaRPr>
          </a:p>
          <a:p>
            <a:pPr indent="0" lvl="0" marL="0" rtl="0" algn="l">
              <a:spcBef>
                <a:spcPts val="0"/>
              </a:spcBef>
              <a:spcAft>
                <a:spcPts val="0"/>
              </a:spcAft>
              <a:buClr>
                <a:schemeClr val="dk1"/>
              </a:buClr>
              <a:buSzPts val="1100"/>
              <a:buFont typeface="Arial"/>
              <a:buNone/>
            </a:pPr>
            <a:r>
              <a:t/>
            </a:r>
            <a:endParaRPr b="1" sz="1000">
              <a:solidFill>
                <a:srgbClr val="FF3333"/>
              </a:solidFill>
              <a:latin typeface="Palanquin"/>
              <a:ea typeface="Palanquin"/>
              <a:cs typeface="Palanquin"/>
              <a:sym typeface="Palanquin"/>
            </a:endParaRPr>
          </a:p>
          <a:p>
            <a:pPr indent="-292100" lvl="0" marL="457200" rtl="0" algn="l">
              <a:spcBef>
                <a:spcPts val="0"/>
              </a:spcBef>
              <a:spcAft>
                <a:spcPts val="0"/>
              </a:spcAft>
              <a:buClr>
                <a:srgbClr val="003081"/>
              </a:buClr>
              <a:buSzPts val="1000"/>
              <a:buFont typeface="Palanquin"/>
              <a:buChar char="●"/>
            </a:pPr>
            <a:r>
              <a:rPr b="1" lang="fr" sz="1000">
                <a:solidFill>
                  <a:srgbClr val="003081"/>
                </a:solidFill>
                <a:latin typeface="Palanquin"/>
                <a:ea typeface="Palanquin"/>
                <a:cs typeface="Palanquin"/>
                <a:sym typeface="Palanquin"/>
              </a:rPr>
              <a:t>les données relatives à la santé des individus ;</a:t>
            </a:r>
            <a:endParaRPr b="1" sz="1000">
              <a:solidFill>
                <a:srgbClr val="003081"/>
              </a:solidFill>
              <a:latin typeface="Palanquin"/>
              <a:ea typeface="Palanquin"/>
              <a:cs typeface="Palanquin"/>
              <a:sym typeface="Palanquin"/>
            </a:endParaRPr>
          </a:p>
          <a:p>
            <a:pPr indent="-292100" lvl="0" marL="457200" rtl="0" algn="l">
              <a:spcBef>
                <a:spcPts val="0"/>
              </a:spcBef>
              <a:spcAft>
                <a:spcPts val="0"/>
              </a:spcAft>
              <a:buClr>
                <a:srgbClr val="003081"/>
              </a:buClr>
              <a:buSzPts val="1000"/>
              <a:buFont typeface="Palanquin"/>
              <a:buChar char="●"/>
            </a:pPr>
            <a:r>
              <a:rPr b="1" lang="fr" sz="1000">
                <a:solidFill>
                  <a:srgbClr val="003081"/>
                </a:solidFill>
                <a:latin typeface="Palanquin"/>
                <a:ea typeface="Palanquin"/>
                <a:cs typeface="Palanquin"/>
                <a:sym typeface="Palanquin"/>
              </a:rPr>
              <a:t>les données concernant la vie sexuelle ou l'orientation sexuelle ;</a:t>
            </a:r>
            <a:endParaRPr b="1" sz="1000">
              <a:solidFill>
                <a:srgbClr val="003081"/>
              </a:solidFill>
              <a:latin typeface="Palanquin"/>
              <a:ea typeface="Palanquin"/>
              <a:cs typeface="Palanquin"/>
              <a:sym typeface="Palanquin"/>
            </a:endParaRPr>
          </a:p>
          <a:p>
            <a:pPr indent="-292100" lvl="0" marL="457200" rtl="0" algn="l">
              <a:spcBef>
                <a:spcPts val="0"/>
              </a:spcBef>
              <a:spcAft>
                <a:spcPts val="0"/>
              </a:spcAft>
              <a:buClr>
                <a:srgbClr val="003081"/>
              </a:buClr>
              <a:buSzPts val="1000"/>
              <a:buFont typeface="Palanquin"/>
              <a:buChar char="●"/>
            </a:pPr>
            <a:r>
              <a:rPr b="1" lang="fr" sz="1000">
                <a:solidFill>
                  <a:srgbClr val="003081"/>
                </a:solidFill>
                <a:latin typeface="Palanquin"/>
                <a:ea typeface="Palanquin"/>
                <a:cs typeface="Palanquin"/>
                <a:sym typeface="Palanquin"/>
              </a:rPr>
              <a:t>les données qui révèlent une prétendue origine raciale ou ethnique ;</a:t>
            </a:r>
            <a:endParaRPr b="1" sz="1000">
              <a:solidFill>
                <a:srgbClr val="003081"/>
              </a:solidFill>
              <a:latin typeface="Palanquin"/>
              <a:ea typeface="Palanquin"/>
              <a:cs typeface="Palanquin"/>
              <a:sym typeface="Palanquin"/>
            </a:endParaRPr>
          </a:p>
          <a:p>
            <a:pPr indent="-292100" lvl="0" marL="457200" rtl="0" algn="l">
              <a:spcBef>
                <a:spcPts val="0"/>
              </a:spcBef>
              <a:spcAft>
                <a:spcPts val="0"/>
              </a:spcAft>
              <a:buClr>
                <a:srgbClr val="003081"/>
              </a:buClr>
              <a:buSzPts val="1000"/>
              <a:buFont typeface="Palanquin"/>
              <a:buChar char="●"/>
            </a:pPr>
            <a:r>
              <a:rPr b="1" lang="fr" sz="1000">
                <a:solidFill>
                  <a:srgbClr val="003081"/>
                </a:solidFill>
                <a:latin typeface="Palanquin"/>
                <a:ea typeface="Palanquin"/>
                <a:cs typeface="Palanquin"/>
                <a:sym typeface="Palanquin"/>
              </a:rPr>
              <a:t>les opinions politiques, les convictions religieuses, philosophiques ou l'appartenance syndicale ;</a:t>
            </a:r>
            <a:endParaRPr b="1" sz="1000">
              <a:solidFill>
                <a:srgbClr val="003081"/>
              </a:solidFill>
              <a:latin typeface="Palanquin"/>
              <a:ea typeface="Palanquin"/>
              <a:cs typeface="Palanquin"/>
              <a:sym typeface="Palanquin"/>
            </a:endParaRPr>
          </a:p>
          <a:p>
            <a:pPr indent="-292100" lvl="0" marL="457200" rtl="0" algn="l">
              <a:spcBef>
                <a:spcPts val="0"/>
              </a:spcBef>
              <a:spcAft>
                <a:spcPts val="0"/>
              </a:spcAft>
              <a:buClr>
                <a:srgbClr val="003081"/>
              </a:buClr>
              <a:buSzPts val="1000"/>
              <a:buFont typeface="Palanquin"/>
              <a:buChar char="●"/>
            </a:pPr>
            <a:r>
              <a:rPr b="1" lang="fr" sz="1000">
                <a:solidFill>
                  <a:srgbClr val="003081"/>
                </a:solidFill>
                <a:latin typeface="Palanquin"/>
                <a:ea typeface="Palanquin"/>
                <a:cs typeface="Palanquin"/>
                <a:sym typeface="Palanquin"/>
              </a:rPr>
              <a:t>les données génétiques et biométriques utilisées aux fins d'identifier une personne de manière unique.</a:t>
            </a:r>
            <a:endParaRPr b="1" sz="1000">
              <a:solidFill>
                <a:srgbClr val="003081"/>
              </a:solidFill>
              <a:latin typeface="Palanquin"/>
              <a:ea typeface="Palanquin"/>
              <a:cs typeface="Palanquin"/>
              <a:sym typeface="Palanquin"/>
            </a:endParaRPr>
          </a:p>
        </p:txBody>
      </p:sp>
      <p:sp>
        <p:nvSpPr>
          <p:cNvPr id="698" name="Google Shape;698;p55"/>
          <p:cNvSpPr txBox="1"/>
          <p:nvPr/>
        </p:nvSpPr>
        <p:spPr>
          <a:xfrm>
            <a:off x="768650" y="788175"/>
            <a:ext cx="56904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
                <a:solidFill>
                  <a:srgbClr val="003081"/>
                </a:solidFill>
                <a:latin typeface="Palanquin"/>
                <a:ea typeface="Palanquin"/>
                <a:cs typeface="Palanquin"/>
                <a:sym typeface="Palanquin"/>
              </a:rPr>
              <a:t>Certaines données sont considérées comme particulièrement sensibles. </a:t>
            </a:r>
            <a:r>
              <a:rPr b="1" lang="fr">
                <a:solidFill>
                  <a:schemeClr val="lt1"/>
                </a:solidFill>
                <a:highlight>
                  <a:srgbClr val="FF3333"/>
                </a:highlight>
                <a:latin typeface="Palanquin"/>
                <a:ea typeface="Palanquin"/>
                <a:cs typeface="Palanquin"/>
                <a:sym typeface="Palanquin"/>
              </a:rPr>
              <a:t>Le RGPD interdit de recueillir ou d’utiliser ces données,</a:t>
            </a:r>
            <a:r>
              <a:rPr b="1" lang="fr">
                <a:solidFill>
                  <a:srgbClr val="003081"/>
                </a:solidFill>
                <a:latin typeface="Palanquin"/>
                <a:ea typeface="Palanquin"/>
                <a:cs typeface="Palanquin"/>
                <a:sym typeface="Palanquin"/>
              </a:rPr>
              <a:t> sauf, notamment, si la personne concernée a donné son consentement exprès  (démarche active, explicite et de préférence écrite, qui doit être libre, spécifique, et informée).</a:t>
            </a:r>
            <a:endParaRPr b="1">
              <a:solidFill>
                <a:srgbClr val="003081"/>
              </a:solidFill>
              <a:latin typeface="Palanquin"/>
              <a:ea typeface="Palanquin"/>
              <a:cs typeface="Palanquin"/>
              <a:sym typeface="Palanquin"/>
            </a:endParaRPr>
          </a:p>
        </p:txBody>
      </p:sp>
      <p:sp>
        <p:nvSpPr>
          <p:cNvPr id="699" name="Google Shape;699;p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56"/>
          <p:cNvSpPr txBox="1"/>
          <p:nvPr/>
        </p:nvSpPr>
        <p:spPr>
          <a:xfrm>
            <a:off x="1419450" y="260090"/>
            <a:ext cx="6305100" cy="14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800">
                <a:solidFill>
                  <a:srgbClr val="003081"/>
                </a:solidFill>
                <a:latin typeface="Palanquin"/>
                <a:ea typeface="Palanquin"/>
                <a:cs typeface="Palanquin"/>
                <a:sym typeface="Palanquin"/>
              </a:rPr>
              <a:t>Quels sont les différents droits que les personnes peuvent exercer auprès des organismes qui utilisent leurs données personnelles dans le cadre du RGPD ?</a:t>
            </a:r>
            <a:endParaRPr b="1" sz="1800">
              <a:solidFill>
                <a:srgbClr val="003081"/>
              </a:solidFill>
              <a:latin typeface="Palanquin"/>
              <a:ea typeface="Palanquin"/>
              <a:cs typeface="Palanquin"/>
              <a:sym typeface="Palanquin"/>
            </a:endParaRPr>
          </a:p>
        </p:txBody>
      </p:sp>
      <p:grpSp>
        <p:nvGrpSpPr>
          <p:cNvPr id="705" name="Google Shape;705;p56"/>
          <p:cNvGrpSpPr/>
          <p:nvPr/>
        </p:nvGrpSpPr>
        <p:grpSpPr>
          <a:xfrm rot="260">
            <a:off x="678343" y="2444142"/>
            <a:ext cx="3806641" cy="462712"/>
            <a:chOff x="5332275" y="1695525"/>
            <a:chExt cx="2881200" cy="1915200"/>
          </a:xfrm>
        </p:grpSpPr>
        <p:sp>
          <p:nvSpPr>
            <p:cNvPr id="706" name="Google Shape;706;p56"/>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707" name="Google Shape;707;p56"/>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Droit d’accès</a:t>
              </a:r>
              <a:endParaRPr>
                <a:solidFill>
                  <a:schemeClr val="lt1"/>
                </a:solidFill>
                <a:latin typeface="Palanquin Medium"/>
                <a:ea typeface="Palanquin Medium"/>
                <a:cs typeface="Palanquin Medium"/>
                <a:sym typeface="Palanquin Medium"/>
              </a:endParaRPr>
            </a:p>
          </p:txBody>
        </p:sp>
      </p:grpSp>
      <p:grpSp>
        <p:nvGrpSpPr>
          <p:cNvPr id="708" name="Google Shape;708;p56"/>
          <p:cNvGrpSpPr/>
          <p:nvPr/>
        </p:nvGrpSpPr>
        <p:grpSpPr>
          <a:xfrm rot="260">
            <a:off x="4659037" y="2997242"/>
            <a:ext cx="3806641" cy="462712"/>
            <a:chOff x="5332275" y="1695525"/>
            <a:chExt cx="2881200" cy="1915200"/>
          </a:xfrm>
        </p:grpSpPr>
        <p:sp>
          <p:nvSpPr>
            <p:cNvPr id="709" name="Google Shape;709;p56"/>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710" name="Google Shape;710;p56"/>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Droit à la limitation</a:t>
              </a:r>
              <a:endParaRPr>
                <a:solidFill>
                  <a:schemeClr val="lt1"/>
                </a:solidFill>
                <a:latin typeface="Palanquin Medium"/>
                <a:ea typeface="Palanquin Medium"/>
                <a:cs typeface="Palanquin Medium"/>
                <a:sym typeface="Palanquin Medium"/>
              </a:endParaRPr>
            </a:p>
          </p:txBody>
        </p:sp>
      </p:grpSp>
      <p:grpSp>
        <p:nvGrpSpPr>
          <p:cNvPr id="711" name="Google Shape;711;p56"/>
          <p:cNvGrpSpPr/>
          <p:nvPr/>
        </p:nvGrpSpPr>
        <p:grpSpPr>
          <a:xfrm rot="260">
            <a:off x="678343" y="3550347"/>
            <a:ext cx="3806641" cy="462712"/>
            <a:chOff x="5332275" y="1695525"/>
            <a:chExt cx="2881200" cy="1915200"/>
          </a:xfrm>
        </p:grpSpPr>
        <p:sp>
          <p:nvSpPr>
            <p:cNvPr id="712" name="Google Shape;712;p56"/>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713" name="Google Shape;713;p56"/>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Droit de rectification</a:t>
              </a:r>
              <a:endParaRPr>
                <a:solidFill>
                  <a:schemeClr val="lt1"/>
                </a:solidFill>
                <a:latin typeface="Palanquin Medium"/>
                <a:ea typeface="Palanquin Medium"/>
                <a:cs typeface="Palanquin Medium"/>
                <a:sym typeface="Palanquin Medium"/>
              </a:endParaRPr>
            </a:p>
          </p:txBody>
        </p:sp>
      </p:grpSp>
      <p:grpSp>
        <p:nvGrpSpPr>
          <p:cNvPr id="714" name="Google Shape;714;p56"/>
          <p:cNvGrpSpPr/>
          <p:nvPr/>
        </p:nvGrpSpPr>
        <p:grpSpPr>
          <a:xfrm rot="260">
            <a:off x="4659037" y="3550347"/>
            <a:ext cx="3806641" cy="462712"/>
            <a:chOff x="5332275" y="1695525"/>
            <a:chExt cx="2881200" cy="1915200"/>
          </a:xfrm>
        </p:grpSpPr>
        <p:sp>
          <p:nvSpPr>
            <p:cNvPr id="715" name="Google Shape;715;p56"/>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716" name="Google Shape;716;p56"/>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Droit à l’effacement</a:t>
              </a:r>
              <a:endParaRPr>
                <a:solidFill>
                  <a:schemeClr val="lt1"/>
                </a:solidFill>
                <a:latin typeface="Palanquin Medium"/>
                <a:ea typeface="Palanquin Medium"/>
                <a:cs typeface="Palanquin Medium"/>
                <a:sym typeface="Palanquin Medium"/>
              </a:endParaRPr>
            </a:p>
          </p:txBody>
        </p:sp>
      </p:grpSp>
      <p:grpSp>
        <p:nvGrpSpPr>
          <p:cNvPr id="717" name="Google Shape;717;p56"/>
          <p:cNvGrpSpPr/>
          <p:nvPr/>
        </p:nvGrpSpPr>
        <p:grpSpPr>
          <a:xfrm rot="260">
            <a:off x="678343" y="4103451"/>
            <a:ext cx="3806641" cy="462712"/>
            <a:chOff x="5332275" y="1695525"/>
            <a:chExt cx="2881200" cy="1915200"/>
          </a:xfrm>
        </p:grpSpPr>
        <p:sp>
          <p:nvSpPr>
            <p:cNvPr id="718" name="Google Shape;718;p56"/>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719" name="Google Shape;719;p56"/>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Droit d’opposition</a:t>
              </a:r>
              <a:endParaRPr>
                <a:solidFill>
                  <a:schemeClr val="lt1"/>
                </a:solidFill>
                <a:latin typeface="Palanquin Medium"/>
                <a:ea typeface="Palanquin Medium"/>
                <a:cs typeface="Palanquin Medium"/>
                <a:sym typeface="Palanquin Medium"/>
              </a:endParaRPr>
            </a:p>
          </p:txBody>
        </p:sp>
      </p:grpSp>
      <p:grpSp>
        <p:nvGrpSpPr>
          <p:cNvPr id="720" name="Google Shape;720;p56"/>
          <p:cNvGrpSpPr/>
          <p:nvPr/>
        </p:nvGrpSpPr>
        <p:grpSpPr>
          <a:xfrm rot="260">
            <a:off x="4659037" y="4103451"/>
            <a:ext cx="3806641" cy="462712"/>
            <a:chOff x="5332275" y="1695525"/>
            <a:chExt cx="2881200" cy="1915200"/>
          </a:xfrm>
        </p:grpSpPr>
        <p:sp>
          <p:nvSpPr>
            <p:cNvPr id="721" name="Google Shape;721;p56"/>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722" name="Google Shape;722;p56"/>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Droit à l’intervention humaine</a:t>
              </a:r>
              <a:endParaRPr>
                <a:solidFill>
                  <a:schemeClr val="lt1"/>
                </a:solidFill>
                <a:latin typeface="Palanquin Medium"/>
                <a:ea typeface="Palanquin Medium"/>
                <a:cs typeface="Palanquin Medium"/>
                <a:sym typeface="Palanquin Medium"/>
              </a:endParaRPr>
            </a:p>
          </p:txBody>
        </p:sp>
      </p:grpSp>
      <p:grpSp>
        <p:nvGrpSpPr>
          <p:cNvPr id="723" name="Google Shape;723;p56"/>
          <p:cNvGrpSpPr/>
          <p:nvPr/>
        </p:nvGrpSpPr>
        <p:grpSpPr>
          <a:xfrm rot="260">
            <a:off x="678343" y="1891038"/>
            <a:ext cx="3806641" cy="462712"/>
            <a:chOff x="5332275" y="1695525"/>
            <a:chExt cx="2881200" cy="1915200"/>
          </a:xfrm>
        </p:grpSpPr>
        <p:sp>
          <p:nvSpPr>
            <p:cNvPr id="724" name="Google Shape;724;p56"/>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725" name="Google Shape;725;p56"/>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Droit à l’information</a:t>
              </a:r>
              <a:endParaRPr>
                <a:solidFill>
                  <a:schemeClr val="lt1"/>
                </a:solidFill>
                <a:latin typeface="Palanquin Medium"/>
                <a:ea typeface="Palanquin Medium"/>
                <a:cs typeface="Palanquin Medium"/>
                <a:sym typeface="Palanquin Medium"/>
              </a:endParaRPr>
            </a:p>
          </p:txBody>
        </p:sp>
      </p:grpSp>
      <p:grpSp>
        <p:nvGrpSpPr>
          <p:cNvPr id="726" name="Google Shape;726;p56"/>
          <p:cNvGrpSpPr/>
          <p:nvPr/>
        </p:nvGrpSpPr>
        <p:grpSpPr>
          <a:xfrm rot="260">
            <a:off x="4659037" y="2444138"/>
            <a:ext cx="3806641" cy="462712"/>
            <a:chOff x="5332275" y="1695525"/>
            <a:chExt cx="2881200" cy="1915200"/>
          </a:xfrm>
        </p:grpSpPr>
        <p:sp>
          <p:nvSpPr>
            <p:cNvPr id="727" name="Google Shape;727;p56"/>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728" name="Google Shape;728;p56"/>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Droit à la portabilité</a:t>
              </a:r>
              <a:endParaRPr>
                <a:solidFill>
                  <a:schemeClr val="lt1"/>
                </a:solidFill>
                <a:latin typeface="Palanquin Medium"/>
                <a:ea typeface="Palanquin Medium"/>
                <a:cs typeface="Palanquin Medium"/>
                <a:sym typeface="Palanquin Medium"/>
              </a:endParaRPr>
            </a:p>
          </p:txBody>
        </p:sp>
      </p:grpSp>
      <p:grpSp>
        <p:nvGrpSpPr>
          <p:cNvPr id="729" name="Google Shape;729;p56"/>
          <p:cNvGrpSpPr/>
          <p:nvPr/>
        </p:nvGrpSpPr>
        <p:grpSpPr>
          <a:xfrm rot="260">
            <a:off x="678343" y="2997242"/>
            <a:ext cx="3806641" cy="462712"/>
            <a:chOff x="5332275" y="1695525"/>
            <a:chExt cx="2881200" cy="1915200"/>
          </a:xfrm>
        </p:grpSpPr>
        <p:sp>
          <p:nvSpPr>
            <p:cNvPr id="730" name="Google Shape;730;p56"/>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731" name="Google Shape;731;p56"/>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Droit au partage</a:t>
              </a:r>
              <a:endParaRPr>
                <a:solidFill>
                  <a:schemeClr val="lt1"/>
                </a:solidFill>
                <a:latin typeface="Palanquin Medium"/>
                <a:ea typeface="Palanquin Medium"/>
                <a:cs typeface="Palanquin Medium"/>
                <a:sym typeface="Palanquin Medium"/>
              </a:endParaRPr>
            </a:p>
          </p:txBody>
        </p:sp>
      </p:grpSp>
      <p:grpSp>
        <p:nvGrpSpPr>
          <p:cNvPr id="732" name="Google Shape;732;p56"/>
          <p:cNvGrpSpPr/>
          <p:nvPr/>
        </p:nvGrpSpPr>
        <p:grpSpPr>
          <a:xfrm rot="260">
            <a:off x="4659037" y="1891038"/>
            <a:ext cx="3806641" cy="462712"/>
            <a:chOff x="5332275" y="1695525"/>
            <a:chExt cx="2881200" cy="1915200"/>
          </a:xfrm>
        </p:grpSpPr>
        <p:sp>
          <p:nvSpPr>
            <p:cNvPr id="733" name="Google Shape;733;p56"/>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734" name="Google Shape;734;p56"/>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Droit d’anticipation</a:t>
              </a:r>
              <a:endParaRPr>
                <a:solidFill>
                  <a:schemeClr val="lt1"/>
                </a:solidFill>
                <a:latin typeface="Palanquin Medium"/>
                <a:ea typeface="Palanquin Medium"/>
                <a:cs typeface="Palanquin Medium"/>
                <a:sym typeface="Palanquin Medium"/>
              </a:endParaRPr>
            </a:p>
          </p:txBody>
        </p:sp>
      </p:grpSp>
      <p:sp>
        <p:nvSpPr>
          <p:cNvPr id="735" name="Google Shape;735;p5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57"/>
          <p:cNvSpPr txBox="1"/>
          <p:nvPr/>
        </p:nvSpPr>
        <p:spPr>
          <a:xfrm>
            <a:off x="1419450" y="260090"/>
            <a:ext cx="6305100" cy="14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1800">
                <a:solidFill>
                  <a:srgbClr val="003081"/>
                </a:solidFill>
                <a:latin typeface="Palanquin"/>
                <a:ea typeface="Palanquin"/>
                <a:cs typeface="Palanquin"/>
                <a:sym typeface="Palanquin"/>
              </a:rPr>
              <a:t>Quels sont les différents droits que les personnes peuvent exercer auprès des organismes qui utilisent leurs données personnelles dans le cadre du RGPD ?</a:t>
            </a:r>
            <a:endParaRPr b="1" sz="1800">
              <a:solidFill>
                <a:srgbClr val="003081"/>
              </a:solidFill>
              <a:latin typeface="Palanquin"/>
              <a:ea typeface="Palanquin"/>
              <a:cs typeface="Palanquin"/>
              <a:sym typeface="Palanquin"/>
            </a:endParaRPr>
          </a:p>
        </p:txBody>
      </p:sp>
      <p:grpSp>
        <p:nvGrpSpPr>
          <p:cNvPr id="741" name="Google Shape;741;p57"/>
          <p:cNvGrpSpPr/>
          <p:nvPr/>
        </p:nvGrpSpPr>
        <p:grpSpPr>
          <a:xfrm rot="260">
            <a:off x="678343" y="2444142"/>
            <a:ext cx="3806641" cy="462712"/>
            <a:chOff x="5332275" y="1695525"/>
            <a:chExt cx="2881200" cy="1915200"/>
          </a:xfrm>
        </p:grpSpPr>
        <p:sp>
          <p:nvSpPr>
            <p:cNvPr id="742" name="Google Shape;742;p57"/>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743" name="Google Shape;743;p57"/>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Droit d’accès</a:t>
              </a:r>
              <a:endParaRPr>
                <a:solidFill>
                  <a:schemeClr val="lt1"/>
                </a:solidFill>
                <a:latin typeface="Palanquin Medium"/>
                <a:ea typeface="Palanquin Medium"/>
                <a:cs typeface="Palanquin Medium"/>
                <a:sym typeface="Palanquin Medium"/>
              </a:endParaRPr>
            </a:p>
          </p:txBody>
        </p:sp>
      </p:grpSp>
      <p:grpSp>
        <p:nvGrpSpPr>
          <p:cNvPr id="744" name="Google Shape;744;p57"/>
          <p:cNvGrpSpPr/>
          <p:nvPr/>
        </p:nvGrpSpPr>
        <p:grpSpPr>
          <a:xfrm rot="260">
            <a:off x="4659037" y="2997242"/>
            <a:ext cx="3806641" cy="462712"/>
            <a:chOff x="5332275" y="1695525"/>
            <a:chExt cx="2881200" cy="1915200"/>
          </a:xfrm>
        </p:grpSpPr>
        <p:sp>
          <p:nvSpPr>
            <p:cNvPr id="745" name="Google Shape;745;p57"/>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746" name="Google Shape;746;p57"/>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Droit à la limitation</a:t>
              </a:r>
              <a:endParaRPr>
                <a:solidFill>
                  <a:schemeClr val="lt1"/>
                </a:solidFill>
                <a:latin typeface="Palanquin Medium"/>
                <a:ea typeface="Palanquin Medium"/>
                <a:cs typeface="Palanquin Medium"/>
                <a:sym typeface="Palanquin Medium"/>
              </a:endParaRPr>
            </a:p>
          </p:txBody>
        </p:sp>
      </p:grpSp>
      <p:grpSp>
        <p:nvGrpSpPr>
          <p:cNvPr id="747" name="Google Shape;747;p57"/>
          <p:cNvGrpSpPr/>
          <p:nvPr/>
        </p:nvGrpSpPr>
        <p:grpSpPr>
          <a:xfrm rot="260">
            <a:off x="678343" y="3550347"/>
            <a:ext cx="3806641" cy="462712"/>
            <a:chOff x="5332275" y="1695525"/>
            <a:chExt cx="2881200" cy="1915200"/>
          </a:xfrm>
        </p:grpSpPr>
        <p:sp>
          <p:nvSpPr>
            <p:cNvPr id="748" name="Google Shape;748;p57"/>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749" name="Google Shape;749;p57"/>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Droit de rectification</a:t>
              </a:r>
              <a:endParaRPr>
                <a:solidFill>
                  <a:schemeClr val="lt1"/>
                </a:solidFill>
                <a:latin typeface="Palanquin Medium"/>
                <a:ea typeface="Palanquin Medium"/>
                <a:cs typeface="Palanquin Medium"/>
                <a:sym typeface="Palanquin Medium"/>
              </a:endParaRPr>
            </a:p>
          </p:txBody>
        </p:sp>
      </p:grpSp>
      <p:grpSp>
        <p:nvGrpSpPr>
          <p:cNvPr id="750" name="Google Shape;750;p57"/>
          <p:cNvGrpSpPr/>
          <p:nvPr/>
        </p:nvGrpSpPr>
        <p:grpSpPr>
          <a:xfrm rot="260">
            <a:off x="4659037" y="3550347"/>
            <a:ext cx="3806641" cy="462712"/>
            <a:chOff x="5332275" y="1695525"/>
            <a:chExt cx="2881200" cy="1915200"/>
          </a:xfrm>
        </p:grpSpPr>
        <p:sp>
          <p:nvSpPr>
            <p:cNvPr id="751" name="Google Shape;751;p57"/>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752" name="Google Shape;752;p57"/>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Droit à l’effacement</a:t>
              </a:r>
              <a:endParaRPr>
                <a:solidFill>
                  <a:schemeClr val="lt1"/>
                </a:solidFill>
                <a:latin typeface="Palanquin Medium"/>
                <a:ea typeface="Palanquin Medium"/>
                <a:cs typeface="Palanquin Medium"/>
                <a:sym typeface="Palanquin Medium"/>
              </a:endParaRPr>
            </a:p>
          </p:txBody>
        </p:sp>
      </p:grpSp>
      <p:grpSp>
        <p:nvGrpSpPr>
          <p:cNvPr id="753" name="Google Shape;753;p57"/>
          <p:cNvGrpSpPr/>
          <p:nvPr/>
        </p:nvGrpSpPr>
        <p:grpSpPr>
          <a:xfrm rot="260">
            <a:off x="678343" y="4103451"/>
            <a:ext cx="3806641" cy="462712"/>
            <a:chOff x="5332275" y="1695525"/>
            <a:chExt cx="2881200" cy="1915200"/>
          </a:xfrm>
        </p:grpSpPr>
        <p:sp>
          <p:nvSpPr>
            <p:cNvPr id="754" name="Google Shape;754;p57"/>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755" name="Google Shape;755;p57"/>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Droit d’opposition</a:t>
              </a:r>
              <a:endParaRPr>
                <a:solidFill>
                  <a:schemeClr val="lt1"/>
                </a:solidFill>
                <a:latin typeface="Palanquin Medium"/>
                <a:ea typeface="Palanquin Medium"/>
                <a:cs typeface="Palanquin Medium"/>
                <a:sym typeface="Palanquin Medium"/>
              </a:endParaRPr>
            </a:p>
          </p:txBody>
        </p:sp>
      </p:grpSp>
      <p:grpSp>
        <p:nvGrpSpPr>
          <p:cNvPr id="756" name="Google Shape;756;p57"/>
          <p:cNvGrpSpPr/>
          <p:nvPr/>
        </p:nvGrpSpPr>
        <p:grpSpPr>
          <a:xfrm rot="260">
            <a:off x="4659037" y="4103451"/>
            <a:ext cx="3806641" cy="462712"/>
            <a:chOff x="5332275" y="1695525"/>
            <a:chExt cx="2881200" cy="1915200"/>
          </a:xfrm>
        </p:grpSpPr>
        <p:sp>
          <p:nvSpPr>
            <p:cNvPr id="757" name="Google Shape;757;p57"/>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758" name="Google Shape;758;p57"/>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Droit à l’intervention humaine</a:t>
              </a:r>
              <a:endParaRPr>
                <a:solidFill>
                  <a:schemeClr val="lt1"/>
                </a:solidFill>
                <a:latin typeface="Palanquin Medium"/>
                <a:ea typeface="Palanquin Medium"/>
                <a:cs typeface="Palanquin Medium"/>
                <a:sym typeface="Palanquin Medium"/>
              </a:endParaRPr>
            </a:p>
          </p:txBody>
        </p:sp>
      </p:grpSp>
      <p:grpSp>
        <p:nvGrpSpPr>
          <p:cNvPr id="759" name="Google Shape;759;p57"/>
          <p:cNvGrpSpPr/>
          <p:nvPr/>
        </p:nvGrpSpPr>
        <p:grpSpPr>
          <a:xfrm rot="260">
            <a:off x="678343" y="1891038"/>
            <a:ext cx="3806641" cy="462712"/>
            <a:chOff x="5332275" y="1695525"/>
            <a:chExt cx="2881200" cy="1915200"/>
          </a:xfrm>
        </p:grpSpPr>
        <p:sp>
          <p:nvSpPr>
            <p:cNvPr id="760" name="Google Shape;760;p57"/>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761" name="Google Shape;761;p57"/>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Droit à l’information</a:t>
              </a:r>
              <a:endParaRPr>
                <a:solidFill>
                  <a:schemeClr val="lt1"/>
                </a:solidFill>
                <a:latin typeface="Palanquin Medium"/>
                <a:ea typeface="Palanquin Medium"/>
                <a:cs typeface="Palanquin Medium"/>
                <a:sym typeface="Palanquin Medium"/>
              </a:endParaRPr>
            </a:p>
          </p:txBody>
        </p:sp>
      </p:grpSp>
      <p:grpSp>
        <p:nvGrpSpPr>
          <p:cNvPr id="762" name="Google Shape;762;p57"/>
          <p:cNvGrpSpPr/>
          <p:nvPr/>
        </p:nvGrpSpPr>
        <p:grpSpPr>
          <a:xfrm rot="260">
            <a:off x="4659037" y="2444138"/>
            <a:ext cx="3806641" cy="462712"/>
            <a:chOff x="5332275" y="1695525"/>
            <a:chExt cx="2881200" cy="1915200"/>
          </a:xfrm>
        </p:grpSpPr>
        <p:sp>
          <p:nvSpPr>
            <p:cNvPr id="763" name="Google Shape;763;p57"/>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764" name="Google Shape;764;p57"/>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Droit à la portabilité</a:t>
              </a:r>
              <a:endParaRPr>
                <a:solidFill>
                  <a:schemeClr val="lt1"/>
                </a:solidFill>
                <a:latin typeface="Palanquin Medium"/>
                <a:ea typeface="Palanquin Medium"/>
                <a:cs typeface="Palanquin Medium"/>
                <a:sym typeface="Palanquin Medium"/>
              </a:endParaRPr>
            </a:p>
          </p:txBody>
        </p:sp>
      </p:grpSp>
      <p:grpSp>
        <p:nvGrpSpPr>
          <p:cNvPr id="765" name="Google Shape;765;p57"/>
          <p:cNvGrpSpPr/>
          <p:nvPr/>
        </p:nvGrpSpPr>
        <p:grpSpPr>
          <a:xfrm rot="260">
            <a:off x="678343" y="2997242"/>
            <a:ext cx="3806641" cy="462712"/>
            <a:chOff x="5332275" y="1695525"/>
            <a:chExt cx="2881200" cy="1915200"/>
          </a:xfrm>
        </p:grpSpPr>
        <p:sp>
          <p:nvSpPr>
            <p:cNvPr id="766" name="Google Shape;766;p57"/>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767" name="Google Shape;767;p57"/>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Droit au partage</a:t>
              </a:r>
              <a:endParaRPr>
                <a:solidFill>
                  <a:schemeClr val="lt1"/>
                </a:solidFill>
                <a:latin typeface="Palanquin Medium"/>
                <a:ea typeface="Palanquin Medium"/>
                <a:cs typeface="Palanquin Medium"/>
                <a:sym typeface="Palanquin Medium"/>
              </a:endParaRPr>
            </a:p>
          </p:txBody>
        </p:sp>
      </p:grpSp>
      <p:grpSp>
        <p:nvGrpSpPr>
          <p:cNvPr id="768" name="Google Shape;768;p57"/>
          <p:cNvGrpSpPr/>
          <p:nvPr/>
        </p:nvGrpSpPr>
        <p:grpSpPr>
          <a:xfrm rot="260">
            <a:off x="4659037" y="1891038"/>
            <a:ext cx="3806641" cy="462712"/>
            <a:chOff x="5332275" y="1695525"/>
            <a:chExt cx="2881200" cy="1915200"/>
          </a:xfrm>
        </p:grpSpPr>
        <p:sp>
          <p:nvSpPr>
            <p:cNvPr id="769" name="Google Shape;769;p57"/>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770" name="Google Shape;770;p57"/>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Droit d’anticipation</a:t>
              </a:r>
              <a:endParaRPr>
                <a:solidFill>
                  <a:schemeClr val="lt1"/>
                </a:solidFill>
                <a:latin typeface="Palanquin Medium"/>
                <a:ea typeface="Palanquin Medium"/>
                <a:cs typeface="Palanquin Medium"/>
                <a:sym typeface="Palanquin Medium"/>
              </a:endParaRPr>
            </a:p>
          </p:txBody>
        </p:sp>
      </p:grpSp>
      <p:sp>
        <p:nvSpPr>
          <p:cNvPr id="771" name="Google Shape;771;p5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58"/>
          <p:cNvSpPr txBox="1"/>
          <p:nvPr/>
        </p:nvSpPr>
        <p:spPr>
          <a:xfrm>
            <a:off x="826900" y="257575"/>
            <a:ext cx="7411800" cy="469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2200"/>
              <a:buFont typeface="Arial"/>
              <a:buNone/>
            </a:pPr>
            <a:r>
              <a:rPr b="1" lang="fr" sz="2600">
                <a:solidFill>
                  <a:srgbClr val="FFFFFF"/>
                </a:solidFill>
                <a:highlight>
                  <a:srgbClr val="003081"/>
                </a:highlight>
                <a:latin typeface="Palanquin"/>
                <a:ea typeface="Palanquin"/>
                <a:cs typeface="Palanquin"/>
                <a:sym typeface="Palanquin"/>
              </a:rPr>
              <a:t>Les droits des personnes dans le cadre du RGPD</a:t>
            </a:r>
            <a:endParaRPr i="0" sz="2600" u="none" cap="none" strike="noStrike">
              <a:solidFill>
                <a:srgbClr val="FFFFFF"/>
              </a:solidFill>
              <a:highlight>
                <a:srgbClr val="003081"/>
              </a:highlight>
              <a:latin typeface="Palanquin"/>
              <a:ea typeface="Palanquin"/>
              <a:cs typeface="Palanquin"/>
              <a:sym typeface="Palanquin"/>
            </a:endParaRPr>
          </a:p>
        </p:txBody>
      </p:sp>
      <p:sp>
        <p:nvSpPr>
          <p:cNvPr id="777" name="Google Shape;777;p58"/>
          <p:cNvSpPr/>
          <p:nvPr/>
        </p:nvSpPr>
        <p:spPr>
          <a:xfrm rot="-5400000">
            <a:off x="-1037925" y="1627375"/>
            <a:ext cx="2927400" cy="241800"/>
          </a:xfrm>
          <a:prstGeom prst="rect">
            <a:avLst/>
          </a:prstGeom>
          <a:noFill/>
          <a:ln cap="flat" cmpd="sng" w="9525">
            <a:solidFill>
              <a:srgbClr val="FF33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100"/>
              <a:buFont typeface="Arial"/>
              <a:buNone/>
            </a:pPr>
            <a:r>
              <a:rPr b="1" lang="fr" sz="1000">
                <a:solidFill>
                  <a:srgbClr val="FF3333"/>
                </a:solidFill>
                <a:latin typeface="Palanquin"/>
                <a:ea typeface="Palanquin"/>
                <a:cs typeface="Palanquin"/>
                <a:sym typeface="Palanquin"/>
              </a:rPr>
              <a:t>Quiz META</a:t>
            </a:r>
            <a:endParaRPr sz="1000"/>
          </a:p>
        </p:txBody>
      </p:sp>
      <p:pic>
        <p:nvPicPr>
          <p:cNvPr id="778" name="Google Shape;778;p58"/>
          <p:cNvPicPr preferRelativeResize="0"/>
          <p:nvPr/>
        </p:nvPicPr>
        <p:blipFill>
          <a:blip r:embed="rId3">
            <a:alphaModFix/>
          </a:blip>
          <a:stretch>
            <a:fillRect/>
          </a:stretch>
        </p:blipFill>
        <p:spPr>
          <a:xfrm>
            <a:off x="1660309" y="884425"/>
            <a:ext cx="5823380" cy="4111625"/>
          </a:xfrm>
          <a:prstGeom prst="rect">
            <a:avLst/>
          </a:prstGeom>
          <a:noFill/>
          <a:ln>
            <a:noFill/>
          </a:ln>
        </p:spPr>
      </p:pic>
      <p:sp>
        <p:nvSpPr>
          <p:cNvPr id="779" name="Google Shape;779;p5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003081"/>
        </a:solidFill>
      </p:bgPr>
    </p:bg>
    <p:spTree>
      <p:nvGrpSpPr>
        <p:cNvPr id="783" name="Shape 783"/>
        <p:cNvGrpSpPr/>
        <p:nvPr/>
      </p:nvGrpSpPr>
      <p:grpSpPr>
        <a:xfrm>
          <a:off x="0" y="0"/>
          <a:ext cx="0" cy="0"/>
          <a:chOff x="0" y="0"/>
          <a:chExt cx="0" cy="0"/>
        </a:xfrm>
      </p:grpSpPr>
      <p:sp>
        <p:nvSpPr>
          <p:cNvPr id="784" name="Google Shape;784;p59"/>
          <p:cNvSpPr/>
          <p:nvPr/>
        </p:nvSpPr>
        <p:spPr>
          <a:xfrm rot="-5400000">
            <a:off x="-1037925" y="1627375"/>
            <a:ext cx="2927400" cy="241800"/>
          </a:xfrm>
          <a:prstGeom prst="rect">
            <a:avLst/>
          </a:prstGeom>
          <a:noFill/>
          <a:ln cap="flat" cmpd="sng" w="9525">
            <a:solidFill>
              <a:srgbClr val="FF33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100"/>
              <a:buFont typeface="Arial"/>
              <a:buNone/>
            </a:pPr>
            <a:r>
              <a:rPr b="1" lang="fr" sz="1000">
                <a:solidFill>
                  <a:srgbClr val="FF3333"/>
                </a:solidFill>
                <a:latin typeface="Palanquin"/>
                <a:ea typeface="Palanquin"/>
                <a:cs typeface="Palanquin"/>
                <a:sym typeface="Palanquin"/>
              </a:rPr>
              <a:t>Quiz META</a:t>
            </a:r>
            <a:endParaRPr sz="1000"/>
          </a:p>
        </p:txBody>
      </p:sp>
      <p:sp>
        <p:nvSpPr>
          <p:cNvPr id="785" name="Google Shape;785;p59"/>
          <p:cNvSpPr txBox="1"/>
          <p:nvPr/>
        </p:nvSpPr>
        <p:spPr>
          <a:xfrm>
            <a:off x="1069950" y="1798350"/>
            <a:ext cx="7004100" cy="1546800"/>
          </a:xfrm>
          <a:prstGeom prst="rect">
            <a:avLst/>
          </a:prstGeom>
          <a:noFill/>
          <a:ln>
            <a:noFill/>
          </a:ln>
        </p:spPr>
        <p:txBody>
          <a:bodyPr anchorCtr="0" anchor="t" bIns="34275" lIns="34275" spcFirstLastPara="1" rIns="34275" wrap="square" tIns="34275">
            <a:spAutoFit/>
          </a:bodyPr>
          <a:lstStyle/>
          <a:p>
            <a:pPr indent="0" lvl="0" marL="0" marR="0" rtl="0" algn="ctr">
              <a:lnSpc>
                <a:spcPct val="100000"/>
              </a:lnSpc>
              <a:spcBef>
                <a:spcPts val="0"/>
              </a:spcBef>
              <a:spcAft>
                <a:spcPts val="0"/>
              </a:spcAft>
              <a:buClr>
                <a:srgbClr val="000000"/>
              </a:buClr>
              <a:buSzPts val="2200"/>
              <a:buFont typeface="Arial"/>
              <a:buNone/>
            </a:pPr>
            <a:r>
              <a:rPr b="1" lang="fr" sz="4800">
                <a:solidFill>
                  <a:srgbClr val="FF3333"/>
                </a:solidFill>
                <a:latin typeface="Palanquin"/>
                <a:ea typeface="Palanquin"/>
                <a:cs typeface="Palanquin"/>
                <a:sym typeface="Palanquin"/>
              </a:rPr>
              <a:t>Intégration des éléments </a:t>
            </a:r>
            <a:r>
              <a:rPr b="1" lang="fr" sz="4800">
                <a:solidFill>
                  <a:srgbClr val="FF3333"/>
                </a:solidFill>
                <a:latin typeface="Palanquin"/>
                <a:ea typeface="Palanquin"/>
                <a:cs typeface="Palanquin"/>
                <a:sym typeface="Palanquin"/>
              </a:rPr>
              <a:t>juridiques</a:t>
            </a:r>
            <a:r>
              <a:rPr b="1" lang="fr" sz="4800">
                <a:solidFill>
                  <a:srgbClr val="FF3333"/>
                </a:solidFill>
                <a:latin typeface="Palanquin"/>
                <a:ea typeface="Palanquin"/>
                <a:cs typeface="Palanquin"/>
                <a:sym typeface="Palanquin"/>
              </a:rPr>
              <a:t> ici + dispersés </a:t>
            </a:r>
            <a:endParaRPr i="0" sz="4800" u="none" cap="none" strike="noStrike">
              <a:solidFill>
                <a:srgbClr val="FF3333"/>
              </a:solidFill>
              <a:latin typeface="Palanquin"/>
              <a:ea typeface="Palanquin"/>
              <a:cs typeface="Palanquin"/>
              <a:sym typeface="Palanquin"/>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60"/>
          <p:cNvSpPr txBox="1"/>
          <p:nvPr/>
        </p:nvSpPr>
        <p:spPr>
          <a:xfrm>
            <a:off x="826900" y="257572"/>
            <a:ext cx="6427500" cy="469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2200"/>
              <a:buFont typeface="Arial"/>
              <a:buNone/>
            </a:pPr>
            <a:r>
              <a:rPr b="1" lang="fr" sz="2600">
                <a:solidFill>
                  <a:srgbClr val="FFFFFF"/>
                </a:solidFill>
                <a:highlight>
                  <a:srgbClr val="003081"/>
                </a:highlight>
                <a:latin typeface="Palanquin"/>
                <a:ea typeface="Palanquin"/>
                <a:cs typeface="Palanquin"/>
                <a:sym typeface="Palanquin"/>
              </a:rPr>
              <a:t>Partie 3</a:t>
            </a:r>
            <a:endParaRPr i="0" sz="2600" u="none" cap="none" strike="noStrike">
              <a:solidFill>
                <a:srgbClr val="FFFFFF"/>
              </a:solidFill>
              <a:highlight>
                <a:srgbClr val="003081"/>
              </a:highlight>
              <a:latin typeface="Palanquin"/>
              <a:ea typeface="Palanquin"/>
              <a:cs typeface="Palanquin"/>
              <a:sym typeface="Palanquin"/>
            </a:endParaRPr>
          </a:p>
        </p:txBody>
      </p:sp>
      <p:sp>
        <p:nvSpPr>
          <p:cNvPr id="791" name="Google Shape;791;p60"/>
          <p:cNvSpPr txBox="1"/>
          <p:nvPr/>
        </p:nvSpPr>
        <p:spPr>
          <a:xfrm>
            <a:off x="889625" y="1825500"/>
            <a:ext cx="7800000" cy="14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3400">
                <a:solidFill>
                  <a:srgbClr val="FF3333"/>
                </a:solidFill>
                <a:latin typeface="Palanquin"/>
                <a:ea typeface="Palanquin"/>
                <a:cs typeface="Palanquin"/>
                <a:sym typeface="Palanquin"/>
              </a:rPr>
              <a:t>France Connect</a:t>
            </a:r>
            <a:endParaRPr b="1" sz="3400">
              <a:solidFill>
                <a:srgbClr val="FF3333"/>
              </a:solidFill>
              <a:latin typeface="Palanquin"/>
              <a:ea typeface="Palanquin"/>
              <a:cs typeface="Palanquin"/>
              <a:sym typeface="Palanquin"/>
            </a:endParaRPr>
          </a:p>
        </p:txBody>
      </p:sp>
      <p:sp>
        <p:nvSpPr>
          <p:cNvPr id="792" name="Google Shape;792;p60"/>
          <p:cNvSpPr/>
          <p:nvPr/>
        </p:nvSpPr>
        <p:spPr>
          <a:xfrm rot="-5400000">
            <a:off x="-1037925" y="1627375"/>
            <a:ext cx="2927400" cy="241800"/>
          </a:xfrm>
          <a:prstGeom prst="rect">
            <a:avLst/>
          </a:prstGeom>
          <a:noFill/>
          <a:ln cap="flat" cmpd="sng" w="9525">
            <a:solidFill>
              <a:srgbClr val="FF33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100"/>
              <a:buFont typeface="Arial"/>
              <a:buNone/>
            </a:pPr>
            <a:r>
              <a:rPr b="1" lang="fr" sz="1000">
                <a:solidFill>
                  <a:srgbClr val="FF3333"/>
                </a:solidFill>
                <a:latin typeface="Palanquin"/>
                <a:ea typeface="Palanquin"/>
                <a:cs typeface="Palanquin"/>
                <a:sym typeface="Palanquin"/>
              </a:rPr>
              <a:t>Quiz META</a:t>
            </a:r>
            <a:endParaRPr sz="1000"/>
          </a:p>
        </p:txBody>
      </p:sp>
      <p:sp>
        <p:nvSpPr>
          <p:cNvPr id="793" name="Google Shape;793;p6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61"/>
          <p:cNvSpPr txBox="1"/>
          <p:nvPr/>
        </p:nvSpPr>
        <p:spPr>
          <a:xfrm>
            <a:off x="1419450" y="260090"/>
            <a:ext cx="6305100" cy="14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3000">
                <a:solidFill>
                  <a:srgbClr val="003081"/>
                </a:solidFill>
                <a:latin typeface="Palanquin"/>
                <a:ea typeface="Palanquin"/>
                <a:cs typeface="Palanquin"/>
                <a:sym typeface="Palanquin"/>
              </a:rPr>
              <a:t>Quels sont les services fournisseurs d’identité France Connect ?</a:t>
            </a:r>
            <a:endParaRPr b="1" sz="3000">
              <a:solidFill>
                <a:srgbClr val="003081"/>
              </a:solidFill>
              <a:latin typeface="Palanquin"/>
              <a:ea typeface="Palanquin"/>
              <a:cs typeface="Palanquin"/>
              <a:sym typeface="Palanquin"/>
            </a:endParaRPr>
          </a:p>
        </p:txBody>
      </p:sp>
      <p:grpSp>
        <p:nvGrpSpPr>
          <p:cNvPr id="799" name="Google Shape;799;p61"/>
          <p:cNvGrpSpPr/>
          <p:nvPr/>
        </p:nvGrpSpPr>
        <p:grpSpPr>
          <a:xfrm rot="260">
            <a:off x="678343" y="2444142"/>
            <a:ext cx="3806641" cy="462712"/>
            <a:chOff x="5332275" y="1695525"/>
            <a:chExt cx="2881200" cy="1915200"/>
          </a:xfrm>
        </p:grpSpPr>
        <p:sp>
          <p:nvSpPr>
            <p:cNvPr id="800" name="Google Shape;800;p61"/>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801" name="Google Shape;801;p61"/>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impots.gouv.fr</a:t>
              </a:r>
              <a:endParaRPr>
                <a:solidFill>
                  <a:schemeClr val="lt1"/>
                </a:solidFill>
                <a:latin typeface="Palanquin Medium"/>
                <a:ea typeface="Palanquin Medium"/>
                <a:cs typeface="Palanquin Medium"/>
                <a:sym typeface="Palanquin Medium"/>
              </a:endParaRPr>
            </a:p>
          </p:txBody>
        </p:sp>
      </p:grpSp>
      <p:grpSp>
        <p:nvGrpSpPr>
          <p:cNvPr id="802" name="Google Shape;802;p61"/>
          <p:cNvGrpSpPr/>
          <p:nvPr/>
        </p:nvGrpSpPr>
        <p:grpSpPr>
          <a:xfrm rot="260">
            <a:off x="4659037" y="2997242"/>
            <a:ext cx="3806641" cy="462712"/>
            <a:chOff x="5332275" y="1695525"/>
            <a:chExt cx="2881200" cy="1915200"/>
          </a:xfrm>
        </p:grpSpPr>
        <p:sp>
          <p:nvSpPr>
            <p:cNvPr id="803" name="Google Shape;803;p61"/>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804" name="Google Shape;804;p61"/>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ameli</a:t>
              </a:r>
              <a:endParaRPr>
                <a:solidFill>
                  <a:schemeClr val="lt1"/>
                </a:solidFill>
                <a:latin typeface="Palanquin Medium"/>
                <a:ea typeface="Palanquin Medium"/>
                <a:cs typeface="Palanquin Medium"/>
                <a:sym typeface="Palanquin Medium"/>
              </a:endParaRPr>
            </a:p>
          </p:txBody>
        </p:sp>
      </p:grpSp>
      <p:grpSp>
        <p:nvGrpSpPr>
          <p:cNvPr id="805" name="Google Shape;805;p61"/>
          <p:cNvGrpSpPr/>
          <p:nvPr/>
        </p:nvGrpSpPr>
        <p:grpSpPr>
          <a:xfrm rot="260">
            <a:off x="678343" y="3550347"/>
            <a:ext cx="3806641" cy="462712"/>
            <a:chOff x="5332275" y="1695525"/>
            <a:chExt cx="2881200" cy="1915200"/>
          </a:xfrm>
        </p:grpSpPr>
        <p:sp>
          <p:nvSpPr>
            <p:cNvPr id="806" name="Google Shape;806;p61"/>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807" name="Google Shape;807;p61"/>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msa.fr</a:t>
              </a:r>
              <a:endParaRPr>
                <a:solidFill>
                  <a:schemeClr val="lt1"/>
                </a:solidFill>
                <a:latin typeface="Palanquin Medium"/>
                <a:ea typeface="Palanquin Medium"/>
                <a:cs typeface="Palanquin Medium"/>
                <a:sym typeface="Palanquin Medium"/>
              </a:endParaRPr>
            </a:p>
          </p:txBody>
        </p:sp>
      </p:grpSp>
      <p:grpSp>
        <p:nvGrpSpPr>
          <p:cNvPr id="808" name="Google Shape;808;p61"/>
          <p:cNvGrpSpPr/>
          <p:nvPr/>
        </p:nvGrpSpPr>
        <p:grpSpPr>
          <a:xfrm rot="260">
            <a:off x="4659037" y="3550347"/>
            <a:ext cx="3806641" cy="462712"/>
            <a:chOff x="5332275" y="1695525"/>
            <a:chExt cx="2881200" cy="1915200"/>
          </a:xfrm>
        </p:grpSpPr>
        <p:sp>
          <p:nvSpPr>
            <p:cNvPr id="809" name="Google Shape;809;p61"/>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810" name="Google Shape;810;p61"/>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Yris</a:t>
              </a:r>
              <a:endParaRPr>
                <a:solidFill>
                  <a:schemeClr val="lt1"/>
                </a:solidFill>
                <a:latin typeface="Palanquin Medium"/>
                <a:ea typeface="Palanquin Medium"/>
                <a:cs typeface="Palanquin Medium"/>
                <a:sym typeface="Palanquin Medium"/>
              </a:endParaRPr>
            </a:p>
          </p:txBody>
        </p:sp>
      </p:grpSp>
      <p:grpSp>
        <p:nvGrpSpPr>
          <p:cNvPr id="811" name="Google Shape;811;p61"/>
          <p:cNvGrpSpPr/>
          <p:nvPr/>
        </p:nvGrpSpPr>
        <p:grpSpPr>
          <a:xfrm rot="260">
            <a:off x="678343" y="4103451"/>
            <a:ext cx="3806641" cy="462712"/>
            <a:chOff x="5332275" y="1695525"/>
            <a:chExt cx="2881200" cy="1915200"/>
          </a:xfrm>
        </p:grpSpPr>
        <p:sp>
          <p:nvSpPr>
            <p:cNvPr id="812" name="Google Shape;812;p61"/>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813" name="Google Shape;813;p61"/>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Aidants Connect</a:t>
              </a:r>
              <a:endParaRPr>
                <a:solidFill>
                  <a:schemeClr val="lt1"/>
                </a:solidFill>
                <a:latin typeface="Palanquin Medium"/>
                <a:ea typeface="Palanquin Medium"/>
                <a:cs typeface="Palanquin Medium"/>
                <a:sym typeface="Palanquin Medium"/>
              </a:endParaRPr>
            </a:p>
          </p:txBody>
        </p:sp>
      </p:grpSp>
      <p:grpSp>
        <p:nvGrpSpPr>
          <p:cNvPr id="814" name="Google Shape;814;p61"/>
          <p:cNvGrpSpPr/>
          <p:nvPr/>
        </p:nvGrpSpPr>
        <p:grpSpPr>
          <a:xfrm rot="260">
            <a:off x="4659037" y="4103451"/>
            <a:ext cx="3806641" cy="462712"/>
            <a:chOff x="5332275" y="1695525"/>
            <a:chExt cx="2881200" cy="1915200"/>
          </a:xfrm>
        </p:grpSpPr>
        <p:sp>
          <p:nvSpPr>
            <p:cNvPr id="815" name="Google Shape;815;p61"/>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816" name="Google Shape;816;p61"/>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data.gouv.fr</a:t>
              </a:r>
              <a:endParaRPr>
                <a:solidFill>
                  <a:schemeClr val="lt1"/>
                </a:solidFill>
                <a:latin typeface="Palanquin Medium"/>
                <a:ea typeface="Palanquin Medium"/>
                <a:cs typeface="Palanquin Medium"/>
                <a:sym typeface="Palanquin Medium"/>
              </a:endParaRPr>
            </a:p>
          </p:txBody>
        </p:sp>
      </p:grpSp>
      <p:grpSp>
        <p:nvGrpSpPr>
          <p:cNvPr id="817" name="Google Shape;817;p61"/>
          <p:cNvGrpSpPr/>
          <p:nvPr/>
        </p:nvGrpSpPr>
        <p:grpSpPr>
          <a:xfrm rot="260">
            <a:off x="678343" y="1891038"/>
            <a:ext cx="3806641" cy="462712"/>
            <a:chOff x="5332275" y="1695525"/>
            <a:chExt cx="2881200" cy="1915200"/>
          </a:xfrm>
        </p:grpSpPr>
        <p:sp>
          <p:nvSpPr>
            <p:cNvPr id="818" name="Google Shape;818;p61"/>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819" name="Google Shape;819;p61"/>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France identité</a:t>
              </a:r>
              <a:endParaRPr>
                <a:solidFill>
                  <a:schemeClr val="lt1"/>
                </a:solidFill>
                <a:latin typeface="Palanquin Medium"/>
                <a:ea typeface="Palanquin Medium"/>
                <a:cs typeface="Palanquin Medium"/>
                <a:sym typeface="Palanquin Medium"/>
              </a:endParaRPr>
            </a:p>
          </p:txBody>
        </p:sp>
      </p:grpSp>
      <p:grpSp>
        <p:nvGrpSpPr>
          <p:cNvPr id="820" name="Google Shape;820;p61"/>
          <p:cNvGrpSpPr/>
          <p:nvPr/>
        </p:nvGrpSpPr>
        <p:grpSpPr>
          <a:xfrm rot="260">
            <a:off x="4659037" y="2444138"/>
            <a:ext cx="3806641" cy="462712"/>
            <a:chOff x="5332275" y="1695525"/>
            <a:chExt cx="2881200" cy="1915200"/>
          </a:xfrm>
        </p:grpSpPr>
        <p:sp>
          <p:nvSpPr>
            <p:cNvPr id="821" name="Google Shape;821;p61"/>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822" name="Google Shape;822;p61"/>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ANTS</a:t>
              </a:r>
              <a:endParaRPr>
                <a:solidFill>
                  <a:schemeClr val="lt1"/>
                </a:solidFill>
                <a:latin typeface="Palanquin Medium"/>
                <a:ea typeface="Palanquin Medium"/>
                <a:cs typeface="Palanquin Medium"/>
                <a:sym typeface="Palanquin Medium"/>
              </a:endParaRPr>
            </a:p>
          </p:txBody>
        </p:sp>
      </p:grpSp>
      <p:grpSp>
        <p:nvGrpSpPr>
          <p:cNvPr id="823" name="Google Shape;823;p61"/>
          <p:cNvGrpSpPr/>
          <p:nvPr/>
        </p:nvGrpSpPr>
        <p:grpSpPr>
          <a:xfrm rot="260">
            <a:off x="678343" y="2997242"/>
            <a:ext cx="3806641" cy="462712"/>
            <a:chOff x="5332275" y="1695525"/>
            <a:chExt cx="2881200" cy="1915200"/>
          </a:xfrm>
        </p:grpSpPr>
        <p:sp>
          <p:nvSpPr>
            <p:cNvPr id="824" name="Google Shape;824;p61"/>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825" name="Google Shape;825;p61"/>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legifrance.fr</a:t>
              </a:r>
              <a:endParaRPr>
                <a:solidFill>
                  <a:schemeClr val="lt1"/>
                </a:solidFill>
                <a:latin typeface="Palanquin Medium"/>
                <a:ea typeface="Palanquin Medium"/>
                <a:cs typeface="Palanquin Medium"/>
                <a:sym typeface="Palanquin Medium"/>
              </a:endParaRPr>
            </a:p>
          </p:txBody>
        </p:sp>
      </p:grpSp>
      <p:grpSp>
        <p:nvGrpSpPr>
          <p:cNvPr id="826" name="Google Shape;826;p61"/>
          <p:cNvGrpSpPr/>
          <p:nvPr/>
        </p:nvGrpSpPr>
        <p:grpSpPr>
          <a:xfrm rot="260">
            <a:off x="4659037" y="1891038"/>
            <a:ext cx="3806641" cy="462712"/>
            <a:chOff x="5332275" y="1695525"/>
            <a:chExt cx="2881200" cy="1915200"/>
          </a:xfrm>
        </p:grpSpPr>
        <p:sp>
          <p:nvSpPr>
            <p:cNvPr id="827" name="Google Shape;827;p61"/>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828" name="Google Shape;828;p61"/>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l’Identité Numérique La Poste</a:t>
              </a:r>
              <a:endParaRPr>
                <a:solidFill>
                  <a:schemeClr val="lt1"/>
                </a:solidFill>
                <a:latin typeface="Palanquin Medium"/>
                <a:ea typeface="Palanquin Medium"/>
                <a:cs typeface="Palanquin Medium"/>
                <a:sym typeface="Palanquin Medium"/>
              </a:endParaRPr>
            </a:p>
          </p:txBody>
        </p:sp>
      </p:grpSp>
      <p:sp>
        <p:nvSpPr>
          <p:cNvPr id="829" name="Google Shape;829;p6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txBox="1"/>
          <p:nvPr/>
        </p:nvSpPr>
        <p:spPr>
          <a:xfrm>
            <a:off x="1419400" y="265150"/>
            <a:ext cx="6305100" cy="14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3400">
              <a:solidFill>
                <a:srgbClr val="003081"/>
              </a:solidFill>
              <a:latin typeface="Palanquin"/>
              <a:ea typeface="Palanquin"/>
              <a:cs typeface="Palanquin"/>
              <a:sym typeface="Palanquin"/>
            </a:endParaRPr>
          </a:p>
        </p:txBody>
      </p:sp>
      <p:grpSp>
        <p:nvGrpSpPr>
          <p:cNvPr id="96" name="Google Shape;96;p17"/>
          <p:cNvGrpSpPr/>
          <p:nvPr/>
        </p:nvGrpSpPr>
        <p:grpSpPr>
          <a:xfrm rot="260">
            <a:off x="678334" y="2749553"/>
            <a:ext cx="3806641" cy="640060"/>
            <a:chOff x="5332275" y="1695525"/>
            <a:chExt cx="2881200" cy="1915200"/>
          </a:xfrm>
        </p:grpSpPr>
        <p:sp>
          <p:nvSpPr>
            <p:cNvPr id="97" name="Google Shape;97;p17"/>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solidFill>
                  <a:srgbClr val="003081"/>
                </a:solidFill>
                <a:latin typeface="Palanquin Medium"/>
                <a:ea typeface="Palanquin Medium"/>
                <a:cs typeface="Palanquin Medium"/>
                <a:sym typeface="Palanquin Medium"/>
              </a:endParaRPr>
            </a:p>
          </p:txBody>
        </p:sp>
        <p:sp>
          <p:nvSpPr>
            <p:cNvPr id="98" name="Google Shape;98;p17"/>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100">
                  <a:solidFill>
                    <a:schemeClr val="lt1"/>
                  </a:solidFill>
                  <a:latin typeface="Palanquin Medium"/>
                  <a:ea typeface="Palanquin Medium"/>
                  <a:cs typeface="Palanquin Medium"/>
                  <a:sym typeface="Palanquin Medium"/>
                </a:rPr>
                <a:t>Désigner depuis chez soi un aidant pour faire les démarches à sa place</a:t>
              </a:r>
              <a:endParaRPr sz="1100">
                <a:solidFill>
                  <a:schemeClr val="lt1"/>
                </a:solidFill>
                <a:latin typeface="Palanquin Medium"/>
                <a:ea typeface="Palanquin Medium"/>
                <a:cs typeface="Palanquin Medium"/>
                <a:sym typeface="Palanquin Medium"/>
              </a:endParaRPr>
            </a:p>
          </p:txBody>
        </p:sp>
      </p:grpSp>
      <p:grpSp>
        <p:nvGrpSpPr>
          <p:cNvPr id="99" name="Google Shape;99;p17"/>
          <p:cNvGrpSpPr/>
          <p:nvPr/>
        </p:nvGrpSpPr>
        <p:grpSpPr>
          <a:xfrm rot="260">
            <a:off x="4659032" y="2749553"/>
            <a:ext cx="3806641" cy="640060"/>
            <a:chOff x="5332275" y="1695525"/>
            <a:chExt cx="2881200" cy="1915200"/>
          </a:xfrm>
        </p:grpSpPr>
        <p:sp>
          <p:nvSpPr>
            <p:cNvPr id="100" name="Google Shape;100;p17"/>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solidFill>
                  <a:srgbClr val="003081"/>
                </a:solidFill>
                <a:latin typeface="Palanquin Medium"/>
                <a:ea typeface="Palanquin Medium"/>
                <a:cs typeface="Palanquin Medium"/>
                <a:sym typeface="Palanquin Medium"/>
              </a:endParaRPr>
            </a:p>
          </p:txBody>
        </p:sp>
        <p:sp>
          <p:nvSpPr>
            <p:cNvPr id="101" name="Google Shape;101;p17"/>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100">
                  <a:solidFill>
                    <a:schemeClr val="lt1"/>
                  </a:solidFill>
                  <a:latin typeface="Palanquin Medium"/>
                  <a:ea typeface="Palanquin Medium"/>
                  <a:cs typeface="Palanquin Medium"/>
                  <a:sym typeface="Palanquin Medium"/>
                </a:rPr>
                <a:t>Avoir accès au statut et à l’avancement de toutes les démarches d’un usager</a:t>
              </a:r>
              <a:endParaRPr sz="1100">
                <a:solidFill>
                  <a:schemeClr val="lt1"/>
                </a:solidFill>
                <a:latin typeface="Palanquin Medium"/>
                <a:ea typeface="Palanquin Medium"/>
                <a:cs typeface="Palanquin Medium"/>
                <a:sym typeface="Palanquin Medium"/>
              </a:endParaRPr>
            </a:p>
          </p:txBody>
        </p:sp>
      </p:grpSp>
      <p:grpSp>
        <p:nvGrpSpPr>
          <p:cNvPr id="102" name="Google Shape;102;p17"/>
          <p:cNvGrpSpPr/>
          <p:nvPr/>
        </p:nvGrpSpPr>
        <p:grpSpPr>
          <a:xfrm rot="260">
            <a:off x="678334" y="3557679"/>
            <a:ext cx="3806641" cy="640060"/>
            <a:chOff x="5332275" y="1695525"/>
            <a:chExt cx="2881200" cy="1915200"/>
          </a:xfrm>
        </p:grpSpPr>
        <p:sp>
          <p:nvSpPr>
            <p:cNvPr id="103" name="Google Shape;103;p17"/>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104" name="Google Shape;104;p17"/>
            <p:cNvSpPr txBox="1"/>
            <p:nvPr/>
          </p:nvSpPr>
          <p:spPr>
            <a:xfrm>
              <a:off x="5339288" y="1874157"/>
              <a:ext cx="2829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100">
                  <a:solidFill>
                    <a:schemeClr val="lt1"/>
                  </a:solidFill>
                  <a:latin typeface="Palanquin Medium"/>
                  <a:ea typeface="Palanquin Medium"/>
                  <a:cs typeface="Palanquin Medium"/>
                  <a:sym typeface="Palanquin Medium"/>
                </a:rPr>
                <a:t>Réaliser des démarches administratives en ligne de manière légale et sécurisée pour le compte de personnes</a:t>
              </a:r>
              <a:endParaRPr sz="1100">
                <a:solidFill>
                  <a:schemeClr val="lt1"/>
                </a:solidFill>
                <a:latin typeface="Palanquin Medium"/>
                <a:ea typeface="Palanquin Medium"/>
                <a:cs typeface="Palanquin Medium"/>
                <a:sym typeface="Palanquin Medium"/>
              </a:endParaRPr>
            </a:p>
          </p:txBody>
        </p:sp>
      </p:grpSp>
      <p:sp>
        <p:nvSpPr>
          <p:cNvPr id="105" name="Google Shape;105;p17"/>
          <p:cNvSpPr txBox="1"/>
          <p:nvPr/>
        </p:nvSpPr>
        <p:spPr>
          <a:xfrm>
            <a:off x="1419400" y="265150"/>
            <a:ext cx="6305100" cy="14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3000">
                <a:solidFill>
                  <a:srgbClr val="003081"/>
                </a:solidFill>
                <a:latin typeface="Palanquin"/>
                <a:ea typeface="Palanquin"/>
                <a:cs typeface="Palanquin"/>
                <a:sym typeface="Palanquin"/>
              </a:rPr>
              <a:t>Quels sont les principaux intérêts d’Aidants Connect ?</a:t>
            </a:r>
            <a:endParaRPr b="1" sz="3000">
              <a:solidFill>
                <a:srgbClr val="003081"/>
              </a:solidFill>
              <a:latin typeface="Palanquin"/>
              <a:ea typeface="Palanquin"/>
              <a:cs typeface="Palanquin"/>
              <a:sym typeface="Palanquin"/>
            </a:endParaRPr>
          </a:p>
        </p:txBody>
      </p:sp>
      <p:grpSp>
        <p:nvGrpSpPr>
          <p:cNvPr id="106" name="Google Shape;106;p17"/>
          <p:cNvGrpSpPr/>
          <p:nvPr/>
        </p:nvGrpSpPr>
        <p:grpSpPr>
          <a:xfrm rot="260">
            <a:off x="4659032" y="3557679"/>
            <a:ext cx="3806641" cy="640060"/>
            <a:chOff x="5332275" y="1695525"/>
            <a:chExt cx="2881200" cy="1915200"/>
          </a:xfrm>
        </p:grpSpPr>
        <p:sp>
          <p:nvSpPr>
            <p:cNvPr id="107" name="Google Shape;107;p17"/>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solidFill>
                  <a:srgbClr val="003081"/>
                </a:solidFill>
                <a:latin typeface="Palanquin Medium"/>
                <a:ea typeface="Palanquin Medium"/>
                <a:cs typeface="Palanquin Medium"/>
                <a:sym typeface="Palanquin Medium"/>
              </a:endParaRPr>
            </a:p>
          </p:txBody>
        </p:sp>
        <p:sp>
          <p:nvSpPr>
            <p:cNvPr id="108" name="Google Shape;108;p17"/>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100">
                  <a:solidFill>
                    <a:schemeClr val="lt1"/>
                  </a:solidFill>
                  <a:latin typeface="Palanquin Medium"/>
                  <a:ea typeface="Palanquin Medium"/>
                  <a:cs typeface="Palanquin Medium"/>
                  <a:sym typeface="Palanquin Medium"/>
                </a:rPr>
                <a:t>Garantir un accompagnement humain aux personnes qui ne peuvent pas faire leurs démarches</a:t>
              </a:r>
              <a:endParaRPr sz="1100">
                <a:solidFill>
                  <a:schemeClr val="lt1"/>
                </a:solidFill>
                <a:latin typeface="Palanquin Medium"/>
                <a:ea typeface="Palanquin Medium"/>
                <a:cs typeface="Palanquin Medium"/>
                <a:sym typeface="Palanquin Medium"/>
              </a:endParaRPr>
            </a:p>
          </p:txBody>
        </p:sp>
      </p:grpSp>
      <p:sp>
        <p:nvSpPr>
          <p:cNvPr id="109" name="Google Shape;109;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62"/>
          <p:cNvSpPr txBox="1"/>
          <p:nvPr/>
        </p:nvSpPr>
        <p:spPr>
          <a:xfrm>
            <a:off x="1419450" y="260090"/>
            <a:ext cx="6305100" cy="14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3000">
                <a:solidFill>
                  <a:srgbClr val="003081"/>
                </a:solidFill>
                <a:latin typeface="Palanquin"/>
                <a:ea typeface="Palanquin"/>
                <a:cs typeface="Palanquin"/>
                <a:sym typeface="Palanquin"/>
              </a:rPr>
              <a:t>Quels sont les services fournisseurs d’identité France Connect ?</a:t>
            </a:r>
            <a:endParaRPr b="1" sz="3000">
              <a:solidFill>
                <a:srgbClr val="003081"/>
              </a:solidFill>
              <a:latin typeface="Palanquin"/>
              <a:ea typeface="Palanquin"/>
              <a:cs typeface="Palanquin"/>
              <a:sym typeface="Palanquin"/>
            </a:endParaRPr>
          </a:p>
        </p:txBody>
      </p:sp>
      <p:grpSp>
        <p:nvGrpSpPr>
          <p:cNvPr id="835" name="Google Shape;835;p62"/>
          <p:cNvGrpSpPr/>
          <p:nvPr/>
        </p:nvGrpSpPr>
        <p:grpSpPr>
          <a:xfrm rot="260">
            <a:off x="678343" y="2444142"/>
            <a:ext cx="3806641" cy="462712"/>
            <a:chOff x="5332275" y="1695525"/>
            <a:chExt cx="2881200" cy="1915200"/>
          </a:xfrm>
        </p:grpSpPr>
        <p:sp>
          <p:nvSpPr>
            <p:cNvPr id="836" name="Google Shape;836;p62"/>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837" name="Google Shape;837;p62"/>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impots.gouv.fr</a:t>
              </a:r>
              <a:endParaRPr>
                <a:solidFill>
                  <a:schemeClr val="lt1"/>
                </a:solidFill>
                <a:latin typeface="Palanquin Medium"/>
                <a:ea typeface="Palanquin Medium"/>
                <a:cs typeface="Palanquin Medium"/>
                <a:sym typeface="Palanquin Medium"/>
              </a:endParaRPr>
            </a:p>
          </p:txBody>
        </p:sp>
      </p:grpSp>
      <p:grpSp>
        <p:nvGrpSpPr>
          <p:cNvPr id="838" name="Google Shape;838;p62"/>
          <p:cNvGrpSpPr/>
          <p:nvPr/>
        </p:nvGrpSpPr>
        <p:grpSpPr>
          <a:xfrm rot="260">
            <a:off x="4659037" y="2997242"/>
            <a:ext cx="3806641" cy="462712"/>
            <a:chOff x="5332275" y="1695525"/>
            <a:chExt cx="2881200" cy="1915200"/>
          </a:xfrm>
        </p:grpSpPr>
        <p:sp>
          <p:nvSpPr>
            <p:cNvPr id="839" name="Google Shape;839;p62"/>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840" name="Google Shape;840;p62"/>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ameli</a:t>
              </a:r>
              <a:endParaRPr>
                <a:solidFill>
                  <a:schemeClr val="lt1"/>
                </a:solidFill>
                <a:latin typeface="Palanquin Medium"/>
                <a:ea typeface="Palanquin Medium"/>
                <a:cs typeface="Palanquin Medium"/>
                <a:sym typeface="Palanquin Medium"/>
              </a:endParaRPr>
            </a:p>
          </p:txBody>
        </p:sp>
      </p:grpSp>
      <p:grpSp>
        <p:nvGrpSpPr>
          <p:cNvPr id="841" name="Google Shape;841;p62"/>
          <p:cNvGrpSpPr/>
          <p:nvPr/>
        </p:nvGrpSpPr>
        <p:grpSpPr>
          <a:xfrm rot="260">
            <a:off x="678343" y="3550347"/>
            <a:ext cx="3806641" cy="462712"/>
            <a:chOff x="5332275" y="1695525"/>
            <a:chExt cx="2881200" cy="1915200"/>
          </a:xfrm>
        </p:grpSpPr>
        <p:sp>
          <p:nvSpPr>
            <p:cNvPr id="842" name="Google Shape;842;p62"/>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843" name="Google Shape;843;p62"/>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msa.fr</a:t>
              </a:r>
              <a:endParaRPr>
                <a:solidFill>
                  <a:schemeClr val="lt1"/>
                </a:solidFill>
                <a:latin typeface="Palanquin Medium"/>
                <a:ea typeface="Palanquin Medium"/>
                <a:cs typeface="Palanquin Medium"/>
                <a:sym typeface="Palanquin Medium"/>
              </a:endParaRPr>
            </a:p>
          </p:txBody>
        </p:sp>
      </p:grpSp>
      <p:grpSp>
        <p:nvGrpSpPr>
          <p:cNvPr id="844" name="Google Shape;844;p62"/>
          <p:cNvGrpSpPr/>
          <p:nvPr/>
        </p:nvGrpSpPr>
        <p:grpSpPr>
          <a:xfrm rot="260">
            <a:off x="4659037" y="3550347"/>
            <a:ext cx="3806641" cy="462712"/>
            <a:chOff x="5332275" y="1695525"/>
            <a:chExt cx="2881200" cy="1915200"/>
          </a:xfrm>
        </p:grpSpPr>
        <p:sp>
          <p:nvSpPr>
            <p:cNvPr id="845" name="Google Shape;845;p62"/>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846" name="Google Shape;846;p62"/>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Yris</a:t>
              </a:r>
              <a:endParaRPr>
                <a:solidFill>
                  <a:schemeClr val="lt1"/>
                </a:solidFill>
                <a:latin typeface="Palanquin Medium"/>
                <a:ea typeface="Palanquin Medium"/>
                <a:cs typeface="Palanquin Medium"/>
                <a:sym typeface="Palanquin Medium"/>
              </a:endParaRPr>
            </a:p>
          </p:txBody>
        </p:sp>
      </p:grpSp>
      <p:grpSp>
        <p:nvGrpSpPr>
          <p:cNvPr id="847" name="Google Shape;847;p62"/>
          <p:cNvGrpSpPr/>
          <p:nvPr/>
        </p:nvGrpSpPr>
        <p:grpSpPr>
          <a:xfrm rot="260">
            <a:off x="678343" y="4103451"/>
            <a:ext cx="3806641" cy="462712"/>
            <a:chOff x="5332275" y="1695525"/>
            <a:chExt cx="2881200" cy="1915200"/>
          </a:xfrm>
        </p:grpSpPr>
        <p:sp>
          <p:nvSpPr>
            <p:cNvPr id="848" name="Google Shape;848;p62"/>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849" name="Google Shape;849;p62"/>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Aidants Connect</a:t>
              </a:r>
              <a:endParaRPr>
                <a:solidFill>
                  <a:schemeClr val="lt1"/>
                </a:solidFill>
                <a:latin typeface="Palanquin Medium"/>
                <a:ea typeface="Palanquin Medium"/>
                <a:cs typeface="Palanquin Medium"/>
                <a:sym typeface="Palanquin Medium"/>
              </a:endParaRPr>
            </a:p>
          </p:txBody>
        </p:sp>
      </p:grpSp>
      <p:grpSp>
        <p:nvGrpSpPr>
          <p:cNvPr id="850" name="Google Shape;850;p62"/>
          <p:cNvGrpSpPr/>
          <p:nvPr/>
        </p:nvGrpSpPr>
        <p:grpSpPr>
          <a:xfrm rot="260">
            <a:off x="4659037" y="4103451"/>
            <a:ext cx="3806641" cy="462712"/>
            <a:chOff x="5332275" y="1695525"/>
            <a:chExt cx="2881200" cy="1915200"/>
          </a:xfrm>
        </p:grpSpPr>
        <p:sp>
          <p:nvSpPr>
            <p:cNvPr id="851" name="Google Shape;851;p62"/>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852" name="Google Shape;852;p62"/>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data.gouv.fr</a:t>
              </a:r>
              <a:endParaRPr>
                <a:solidFill>
                  <a:schemeClr val="lt1"/>
                </a:solidFill>
                <a:latin typeface="Palanquin Medium"/>
                <a:ea typeface="Palanquin Medium"/>
                <a:cs typeface="Palanquin Medium"/>
                <a:sym typeface="Palanquin Medium"/>
              </a:endParaRPr>
            </a:p>
          </p:txBody>
        </p:sp>
      </p:grpSp>
      <p:grpSp>
        <p:nvGrpSpPr>
          <p:cNvPr id="853" name="Google Shape;853;p62"/>
          <p:cNvGrpSpPr/>
          <p:nvPr/>
        </p:nvGrpSpPr>
        <p:grpSpPr>
          <a:xfrm rot="260">
            <a:off x="678343" y="1891038"/>
            <a:ext cx="3806641" cy="462712"/>
            <a:chOff x="5332275" y="1695525"/>
            <a:chExt cx="2881200" cy="1915200"/>
          </a:xfrm>
        </p:grpSpPr>
        <p:sp>
          <p:nvSpPr>
            <p:cNvPr id="854" name="Google Shape;854;p62"/>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855" name="Google Shape;855;p62"/>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France identité</a:t>
              </a:r>
              <a:endParaRPr>
                <a:solidFill>
                  <a:schemeClr val="lt1"/>
                </a:solidFill>
                <a:latin typeface="Palanquin Medium"/>
                <a:ea typeface="Palanquin Medium"/>
                <a:cs typeface="Palanquin Medium"/>
                <a:sym typeface="Palanquin Medium"/>
              </a:endParaRPr>
            </a:p>
          </p:txBody>
        </p:sp>
      </p:grpSp>
      <p:grpSp>
        <p:nvGrpSpPr>
          <p:cNvPr id="856" name="Google Shape;856;p62"/>
          <p:cNvGrpSpPr/>
          <p:nvPr/>
        </p:nvGrpSpPr>
        <p:grpSpPr>
          <a:xfrm rot="260">
            <a:off x="4659037" y="2444138"/>
            <a:ext cx="3806641" cy="462712"/>
            <a:chOff x="5332275" y="1695525"/>
            <a:chExt cx="2881200" cy="1915200"/>
          </a:xfrm>
        </p:grpSpPr>
        <p:sp>
          <p:nvSpPr>
            <p:cNvPr id="857" name="Google Shape;857;p62"/>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858" name="Google Shape;858;p62"/>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ANTS</a:t>
              </a:r>
              <a:endParaRPr>
                <a:solidFill>
                  <a:schemeClr val="lt1"/>
                </a:solidFill>
                <a:latin typeface="Palanquin Medium"/>
                <a:ea typeface="Palanquin Medium"/>
                <a:cs typeface="Palanquin Medium"/>
                <a:sym typeface="Palanquin Medium"/>
              </a:endParaRPr>
            </a:p>
          </p:txBody>
        </p:sp>
      </p:grpSp>
      <p:grpSp>
        <p:nvGrpSpPr>
          <p:cNvPr id="859" name="Google Shape;859;p62"/>
          <p:cNvGrpSpPr/>
          <p:nvPr/>
        </p:nvGrpSpPr>
        <p:grpSpPr>
          <a:xfrm rot="260">
            <a:off x="678343" y="2997242"/>
            <a:ext cx="3806641" cy="462712"/>
            <a:chOff x="5332275" y="1695525"/>
            <a:chExt cx="2881200" cy="1915200"/>
          </a:xfrm>
        </p:grpSpPr>
        <p:sp>
          <p:nvSpPr>
            <p:cNvPr id="860" name="Google Shape;860;p62"/>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861" name="Google Shape;861;p62"/>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legifrance.fr</a:t>
              </a:r>
              <a:endParaRPr>
                <a:solidFill>
                  <a:schemeClr val="lt1"/>
                </a:solidFill>
                <a:latin typeface="Palanquin Medium"/>
                <a:ea typeface="Palanquin Medium"/>
                <a:cs typeface="Palanquin Medium"/>
                <a:sym typeface="Palanquin Medium"/>
              </a:endParaRPr>
            </a:p>
          </p:txBody>
        </p:sp>
      </p:grpSp>
      <p:grpSp>
        <p:nvGrpSpPr>
          <p:cNvPr id="862" name="Google Shape;862;p62"/>
          <p:cNvGrpSpPr/>
          <p:nvPr/>
        </p:nvGrpSpPr>
        <p:grpSpPr>
          <a:xfrm rot="260">
            <a:off x="4659037" y="1891038"/>
            <a:ext cx="3806641" cy="462712"/>
            <a:chOff x="5332275" y="1695525"/>
            <a:chExt cx="2881200" cy="1915200"/>
          </a:xfrm>
        </p:grpSpPr>
        <p:sp>
          <p:nvSpPr>
            <p:cNvPr id="863" name="Google Shape;863;p62"/>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864" name="Google Shape;864;p62"/>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l’Identité Numérique La Poste</a:t>
              </a:r>
              <a:endParaRPr>
                <a:solidFill>
                  <a:schemeClr val="lt1"/>
                </a:solidFill>
                <a:latin typeface="Palanquin Medium"/>
                <a:ea typeface="Palanquin Medium"/>
                <a:cs typeface="Palanquin Medium"/>
                <a:sym typeface="Palanquin Medium"/>
              </a:endParaRPr>
            </a:p>
          </p:txBody>
        </p:sp>
      </p:grpSp>
      <p:sp>
        <p:nvSpPr>
          <p:cNvPr id="865" name="Google Shape;865;p6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63"/>
          <p:cNvSpPr txBox="1"/>
          <p:nvPr/>
        </p:nvSpPr>
        <p:spPr>
          <a:xfrm>
            <a:off x="826900" y="257575"/>
            <a:ext cx="7411800" cy="469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2200"/>
              <a:buFont typeface="Arial"/>
              <a:buNone/>
            </a:pPr>
            <a:r>
              <a:rPr b="1" lang="fr" sz="2600">
                <a:solidFill>
                  <a:srgbClr val="FFFFFF"/>
                </a:solidFill>
                <a:highlight>
                  <a:srgbClr val="003081"/>
                </a:highlight>
                <a:latin typeface="Palanquin"/>
                <a:ea typeface="Palanquin"/>
                <a:cs typeface="Palanquin"/>
                <a:sym typeface="Palanquin"/>
              </a:rPr>
              <a:t>Les Fournisseurs d’identité</a:t>
            </a:r>
            <a:endParaRPr i="0" sz="2600" u="none" cap="none" strike="noStrike">
              <a:solidFill>
                <a:srgbClr val="FFFFFF"/>
              </a:solidFill>
              <a:highlight>
                <a:srgbClr val="003081"/>
              </a:highlight>
              <a:latin typeface="Palanquin"/>
              <a:ea typeface="Palanquin"/>
              <a:cs typeface="Palanquin"/>
              <a:sym typeface="Palanquin"/>
            </a:endParaRPr>
          </a:p>
        </p:txBody>
      </p:sp>
      <p:sp>
        <p:nvSpPr>
          <p:cNvPr id="871" name="Google Shape;871;p63"/>
          <p:cNvSpPr/>
          <p:nvPr/>
        </p:nvSpPr>
        <p:spPr>
          <a:xfrm rot="-5400000">
            <a:off x="-1037925" y="1627375"/>
            <a:ext cx="2927400" cy="241800"/>
          </a:xfrm>
          <a:prstGeom prst="rect">
            <a:avLst/>
          </a:prstGeom>
          <a:noFill/>
          <a:ln cap="flat" cmpd="sng" w="9525">
            <a:solidFill>
              <a:srgbClr val="FF33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100"/>
              <a:buFont typeface="Arial"/>
              <a:buNone/>
            </a:pPr>
            <a:r>
              <a:rPr b="1" lang="fr" sz="1000">
                <a:solidFill>
                  <a:srgbClr val="FF3333"/>
                </a:solidFill>
                <a:latin typeface="Palanquin"/>
                <a:ea typeface="Palanquin"/>
                <a:cs typeface="Palanquin"/>
                <a:sym typeface="Palanquin"/>
              </a:rPr>
              <a:t>Quiz META</a:t>
            </a:r>
            <a:endParaRPr sz="1000"/>
          </a:p>
        </p:txBody>
      </p:sp>
      <p:sp>
        <p:nvSpPr>
          <p:cNvPr id="872" name="Google Shape;872;p6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id="873" name="Google Shape;873;p63"/>
          <p:cNvPicPr preferRelativeResize="0"/>
          <p:nvPr/>
        </p:nvPicPr>
        <p:blipFill rotWithShape="1">
          <a:blip r:embed="rId3">
            <a:alphaModFix/>
          </a:blip>
          <a:srcRect b="0" l="0" r="0" t="15547"/>
          <a:stretch/>
        </p:blipFill>
        <p:spPr>
          <a:xfrm>
            <a:off x="851625" y="756410"/>
            <a:ext cx="8169523" cy="3877477"/>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sp>
        <p:nvSpPr>
          <p:cNvPr id="878" name="Google Shape;878;p64"/>
          <p:cNvSpPr txBox="1"/>
          <p:nvPr/>
        </p:nvSpPr>
        <p:spPr>
          <a:xfrm>
            <a:off x="1419450" y="260090"/>
            <a:ext cx="6305100" cy="14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3000">
                <a:solidFill>
                  <a:srgbClr val="003081"/>
                </a:solidFill>
                <a:latin typeface="Palanquin"/>
                <a:ea typeface="Palanquin"/>
                <a:cs typeface="Palanquin"/>
                <a:sym typeface="Palanquin"/>
              </a:rPr>
              <a:t>France Connect permet seulement de naviguer entre les sites des fournisseurs d’identité.</a:t>
            </a:r>
            <a:endParaRPr b="1" sz="3000">
              <a:solidFill>
                <a:srgbClr val="003081"/>
              </a:solidFill>
              <a:latin typeface="Palanquin"/>
              <a:ea typeface="Palanquin"/>
              <a:cs typeface="Palanquin"/>
              <a:sym typeface="Palanquin"/>
            </a:endParaRPr>
          </a:p>
        </p:txBody>
      </p:sp>
      <p:grpSp>
        <p:nvGrpSpPr>
          <p:cNvPr id="879" name="Google Shape;879;p64"/>
          <p:cNvGrpSpPr/>
          <p:nvPr/>
        </p:nvGrpSpPr>
        <p:grpSpPr>
          <a:xfrm rot="260">
            <a:off x="678334" y="3161143"/>
            <a:ext cx="3806641" cy="640060"/>
            <a:chOff x="5332275" y="1695525"/>
            <a:chExt cx="2881200" cy="1915200"/>
          </a:xfrm>
        </p:grpSpPr>
        <p:sp>
          <p:nvSpPr>
            <p:cNvPr id="880" name="Google Shape;880;p64"/>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881" name="Google Shape;881;p64"/>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Vrai</a:t>
              </a:r>
              <a:endParaRPr>
                <a:solidFill>
                  <a:schemeClr val="lt1"/>
                </a:solidFill>
                <a:latin typeface="Palanquin Medium"/>
                <a:ea typeface="Palanquin Medium"/>
                <a:cs typeface="Palanquin Medium"/>
                <a:sym typeface="Palanquin Medium"/>
              </a:endParaRPr>
            </a:p>
          </p:txBody>
        </p:sp>
      </p:grpSp>
      <p:grpSp>
        <p:nvGrpSpPr>
          <p:cNvPr id="882" name="Google Shape;882;p64"/>
          <p:cNvGrpSpPr/>
          <p:nvPr/>
        </p:nvGrpSpPr>
        <p:grpSpPr>
          <a:xfrm rot="260">
            <a:off x="4659032" y="3161143"/>
            <a:ext cx="3806641" cy="640060"/>
            <a:chOff x="5332275" y="1695525"/>
            <a:chExt cx="2881200" cy="1915200"/>
          </a:xfrm>
        </p:grpSpPr>
        <p:sp>
          <p:nvSpPr>
            <p:cNvPr id="883" name="Google Shape;883;p64"/>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884" name="Google Shape;884;p64"/>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Faux</a:t>
              </a:r>
              <a:endParaRPr>
                <a:solidFill>
                  <a:schemeClr val="lt1"/>
                </a:solidFill>
                <a:latin typeface="Palanquin Medium"/>
                <a:ea typeface="Palanquin Medium"/>
                <a:cs typeface="Palanquin Medium"/>
                <a:sym typeface="Palanquin Medium"/>
              </a:endParaRPr>
            </a:p>
          </p:txBody>
        </p:sp>
      </p:grpSp>
      <p:sp>
        <p:nvSpPr>
          <p:cNvPr id="885" name="Google Shape;885;p6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65"/>
          <p:cNvSpPr txBox="1"/>
          <p:nvPr/>
        </p:nvSpPr>
        <p:spPr>
          <a:xfrm>
            <a:off x="1419450" y="260090"/>
            <a:ext cx="6305100" cy="14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3000">
                <a:solidFill>
                  <a:srgbClr val="003081"/>
                </a:solidFill>
                <a:latin typeface="Palanquin"/>
                <a:ea typeface="Palanquin"/>
                <a:cs typeface="Palanquin"/>
                <a:sym typeface="Palanquin"/>
              </a:rPr>
              <a:t>France Connect permet seulement de naviguer entre les sites des fournisseurs d’identité.</a:t>
            </a:r>
            <a:endParaRPr b="1" sz="3000">
              <a:solidFill>
                <a:srgbClr val="003081"/>
              </a:solidFill>
              <a:latin typeface="Palanquin"/>
              <a:ea typeface="Palanquin"/>
              <a:cs typeface="Palanquin"/>
              <a:sym typeface="Palanquin"/>
            </a:endParaRPr>
          </a:p>
        </p:txBody>
      </p:sp>
      <p:grpSp>
        <p:nvGrpSpPr>
          <p:cNvPr id="891" name="Google Shape;891;p65"/>
          <p:cNvGrpSpPr/>
          <p:nvPr/>
        </p:nvGrpSpPr>
        <p:grpSpPr>
          <a:xfrm rot="260">
            <a:off x="678334" y="3161143"/>
            <a:ext cx="3806641" cy="640060"/>
            <a:chOff x="5332275" y="1695525"/>
            <a:chExt cx="2881200" cy="1915200"/>
          </a:xfrm>
        </p:grpSpPr>
        <p:sp>
          <p:nvSpPr>
            <p:cNvPr id="892" name="Google Shape;892;p65"/>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893" name="Google Shape;893;p65"/>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Vrai</a:t>
              </a:r>
              <a:endParaRPr>
                <a:solidFill>
                  <a:schemeClr val="lt1"/>
                </a:solidFill>
                <a:latin typeface="Palanquin Medium"/>
                <a:ea typeface="Palanquin Medium"/>
                <a:cs typeface="Palanquin Medium"/>
                <a:sym typeface="Palanquin Medium"/>
              </a:endParaRPr>
            </a:p>
          </p:txBody>
        </p:sp>
      </p:grpSp>
      <p:grpSp>
        <p:nvGrpSpPr>
          <p:cNvPr id="894" name="Google Shape;894;p65"/>
          <p:cNvGrpSpPr/>
          <p:nvPr/>
        </p:nvGrpSpPr>
        <p:grpSpPr>
          <a:xfrm rot="260">
            <a:off x="4659032" y="3161143"/>
            <a:ext cx="3806641" cy="640060"/>
            <a:chOff x="5332275" y="1695525"/>
            <a:chExt cx="2881200" cy="1915200"/>
          </a:xfrm>
        </p:grpSpPr>
        <p:sp>
          <p:nvSpPr>
            <p:cNvPr id="895" name="Google Shape;895;p65"/>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896" name="Google Shape;896;p65"/>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a:solidFill>
                    <a:schemeClr val="lt1"/>
                  </a:solidFill>
                  <a:latin typeface="Palanquin Medium"/>
                  <a:ea typeface="Palanquin Medium"/>
                  <a:cs typeface="Palanquin Medium"/>
                  <a:sym typeface="Palanquin Medium"/>
                </a:rPr>
                <a:t>Faux</a:t>
              </a:r>
              <a:endParaRPr>
                <a:solidFill>
                  <a:schemeClr val="lt1"/>
                </a:solidFill>
                <a:latin typeface="Palanquin Medium"/>
                <a:ea typeface="Palanquin Medium"/>
                <a:cs typeface="Palanquin Medium"/>
                <a:sym typeface="Palanquin Medium"/>
              </a:endParaRPr>
            </a:p>
          </p:txBody>
        </p:sp>
      </p:grpSp>
      <p:sp>
        <p:nvSpPr>
          <p:cNvPr id="897" name="Google Shape;897;p6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sp>
        <p:nvSpPr>
          <p:cNvPr id="902" name="Google Shape;902;p66"/>
          <p:cNvSpPr txBox="1"/>
          <p:nvPr/>
        </p:nvSpPr>
        <p:spPr>
          <a:xfrm>
            <a:off x="826900" y="257572"/>
            <a:ext cx="6427500" cy="469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2200"/>
              <a:buFont typeface="Arial"/>
              <a:buNone/>
            </a:pPr>
            <a:r>
              <a:rPr b="1" lang="fr" sz="2600">
                <a:solidFill>
                  <a:srgbClr val="FFFFFF"/>
                </a:solidFill>
                <a:highlight>
                  <a:srgbClr val="003081"/>
                </a:highlight>
                <a:latin typeface="Palanquin"/>
                <a:ea typeface="Palanquin"/>
                <a:cs typeface="Palanquin"/>
                <a:sym typeface="Palanquin"/>
              </a:rPr>
              <a:t>FRANCE CONNECT</a:t>
            </a:r>
            <a:endParaRPr i="0" sz="2600" u="none" cap="none" strike="noStrike">
              <a:solidFill>
                <a:srgbClr val="FFFFFF"/>
              </a:solidFill>
              <a:highlight>
                <a:srgbClr val="003081"/>
              </a:highlight>
              <a:latin typeface="Palanquin"/>
              <a:ea typeface="Palanquin"/>
              <a:cs typeface="Palanquin"/>
              <a:sym typeface="Palanquin"/>
            </a:endParaRPr>
          </a:p>
        </p:txBody>
      </p:sp>
      <p:sp>
        <p:nvSpPr>
          <p:cNvPr id="903" name="Google Shape;903;p66"/>
          <p:cNvSpPr/>
          <p:nvPr/>
        </p:nvSpPr>
        <p:spPr>
          <a:xfrm rot="-5400000">
            <a:off x="-1037925" y="1627375"/>
            <a:ext cx="2927400" cy="241800"/>
          </a:xfrm>
          <a:prstGeom prst="rect">
            <a:avLst/>
          </a:prstGeom>
          <a:noFill/>
          <a:ln cap="flat" cmpd="sng" w="9525">
            <a:solidFill>
              <a:srgbClr val="FF33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100"/>
              <a:buFont typeface="Arial"/>
              <a:buNone/>
            </a:pPr>
            <a:r>
              <a:rPr b="1" lang="fr" sz="1000">
                <a:solidFill>
                  <a:srgbClr val="FF3333"/>
                </a:solidFill>
                <a:latin typeface="Palanquin"/>
                <a:ea typeface="Palanquin"/>
                <a:cs typeface="Palanquin"/>
                <a:sym typeface="Palanquin"/>
              </a:rPr>
              <a:t>Quiz META</a:t>
            </a:r>
            <a:endParaRPr sz="1000"/>
          </a:p>
        </p:txBody>
      </p:sp>
      <p:sp>
        <p:nvSpPr>
          <p:cNvPr id="904" name="Google Shape;904;p66"/>
          <p:cNvSpPr txBox="1"/>
          <p:nvPr/>
        </p:nvSpPr>
        <p:spPr>
          <a:xfrm>
            <a:off x="826900" y="2230500"/>
            <a:ext cx="29928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
                <a:solidFill>
                  <a:srgbClr val="003081"/>
                </a:solidFill>
                <a:latin typeface="Palanquin"/>
                <a:ea typeface="Palanquin"/>
                <a:cs typeface="Palanquin"/>
                <a:sym typeface="Palanquin"/>
              </a:rPr>
              <a:t>“France Connect est la solution de l'État pour faciliter la connexion à vos services et démarches en ligne. Il permet d'accéder à plus de 1400 services en utilisant un compte et un mot de passe que vous possédez déjà.”</a:t>
            </a:r>
            <a:endParaRPr b="1">
              <a:solidFill>
                <a:srgbClr val="003081"/>
              </a:solidFill>
              <a:latin typeface="Palanquin"/>
              <a:ea typeface="Palanquin"/>
              <a:cs typeface="Palanquin"/>
              <a:sym typeface="Palanquin"/>
            </a:endParaRPr>
          </a:p>
          <a:p>
            <a:pPr indent="0" lvl="0" marL="0" rtl="0" algn="l">
              <a:spcBef>
                <a:spcPts val="0"/>
              </a:spcBef>
              <a:spcAft>
                <a:spcPts val="0"/>
              </a:spcAft>
              <a:buClr>
                <a:schemeClr val="dk1"/>
              </a:buClr>
              <a:buSzPts val="1100"/>
              <a:buFont typeface="Arial"/>
              <a:buNone/>
            </a:pPr>
            <a:r>
              <a:t/>
            </a:r>
            <a:endParaRPr b="1">
              <a:solidFill>
                <a:srgbClr val="003081"/>
              </a:solidFill>
              <a:latin typeface="Palanquin"/>
              <a:ea typeface="Palanquin"/>
              <a:cs typeface="Palanquin"/>
              <a:sym typeface="Palanquin"/>
            </a:endParaRPr>
          </a:p>
          <a:p>
            <a:pPr indent="0" lvl="0" marL="0" rtl="0" algn="l">
              <a:spcBef>
                <a:spcPts val="0"/>
              </a:spcBef>
              <a:spcAft>
                <a:spcPts val="0"/>
              </a:spcAft>
              <a:buClr>
                <a:schemeClr val="dk1"/>
              </a:buClr>
              <a:buSzPts val="1100"/>
              <a:buFont typeface="Arial"/>
              <a:buNone/>
            </a:pPr>
            <a:r>
              <a:rPr b="1" lang="fr">
                <a:solidFill>
                  <a:srgbClr val="FF3333"/>
                </a:solidFill>
                <a:latin typeface="Palanquin"/>
                <a:ea typeface="Palanquin"/>
                <a:cs typeface="Palanquin"/>
                <a:sym typeface="Palanquin"/>
              </a:rPr>
              <a:t>En s'identifiant avec France Connect, vous pouvez accéder à plus de 1400 services.</a:t>
            </a:r>
            <a:endParaRPr b="1">
              <a:solidFill>
                <a:srgbClr val="FF3333"/>
              </a:solidFill>
              <a:latin typeface="Palanquin"/>
              <a:ea typeface="Palanquin"/>
              <a:cs typeface="Palanquin"/>
              <a:sym typeface="Palanquin"/>
            </a:endParaRPr>
          </a:p>
        </p:txBody>
      </p:sp>
      <p:pic>
        <p:nvPicPr>
          <p:cNvPr id="905" name="Google Shape;905;p66"/>
          <p:cNvPicPr preferRelativeResize="0"/>
          <p:nvPr/>
        </p:nvPicPr>
        <p:blipFill rotWithShape="1">
          <a:blip r:embed="rId3">
            <a:alphaModFix/>
          </a:blip>
          <a:srcRect b="0" l="0" r="2429" t="0"/>
          <a:stretch/>
        </p:blipFill>
        <p:spPr>
          <a:xfrm>
            <a:off x="4588650" y="410600"/>
            <a:ext cx="4555350" cy="4322301"/>
          </a:xfrm>
          <a:prstGeom prst="rect">
            <a:avLst/>
          </a:prstGeom>
          <a:noFill/>
          <a:ln>
            <a:noFill/>
          </a:ln>
        </p:spPr>
      </p:pic>
      <p:sp>
        <p:nvSpPr>
          <p:cNvPr id="906" name="Google Shape;906;p6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8"/>
          <p:cNvSpPr txBox="1"/>
          <p:nvPr/>
        </p:nvSpPr>
        <p:spPr>
          <a:xfrm>
            <a:off x="826900" y="257572"/>
            <a:ext cx="6427500" cy="469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2200"/>
              <a:buFont typeface="Arial"/>
              <a:buNone/>
            </a:pPr>
            <a:r>
              <a:rPr b="1" lang="fr" sz="2600">
                <a:solidFill>
                  <a:srgbClr val="FFFFFF"/>
                </a:solidFill>
                <a:highlight>
                  <a:srgbClr val="003081"/>
                </a:highlight>
                <a:latin typeface="Palanquin"/>
                <a:ea typeface="Palanquin"/>
                <a:cs typeface="Palanquin"/>
                <a:sym typeface="Palanquin"/>
              </a:rPr>
              <a:t>C’est quoi Aidants Connect ?</a:t>
            </a:r>
            <a:endParaRPr i="0" sz="2600" u="none" cap="none" strike="noStrike">
              <a:solidFill>
                <a:srgbClr val="FFFFFF"/>
              </a:solidFill>
              <a:highlight>
                <a:srgbClr val="003081"/>
              </a:highlight>
              <a:latin typeface="Palanquin"/>
              <a:ea typeface="Palanquin"/>
              <a:cs typeface="Palanquin"/>
              <a:sym typeface="Palanquin"/>
            </a:endParaRPr>
          </a:p>
        </p:txBody>
      </p:sp>
      <p:sp>
        <p:nvSpPr>
          <p:cNvPr id="115" name="Google Shape;115;p18"/>
          <p:cNvSpPr/>
          <p:nvPr/>
        </p:nvSpPr>
        <p:spPr>
          <a:xfrm rot="-5400000">
            <a:off x="-1037925" y="1627375"/>
            <a:ext cx="2927400" cy="241800"/>
          </a:xfrm>
          <a:prstGeom prst="rect">
            <a:avLst/>
          </a:prstGeom>
          <a:noFill/>
          <a:ln cap="flat" cmpd="sng" w="9525">
            <a:solidFill>
              <a:srgbClr val="FF33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100"/>
              <a:buFont typeface="Arial"/>
              <a:buNone/>
            </a:pPr>
            <a:r>
              <a:rPr b="1" lang="fr" sz="1000">
                <a:solidFill>
                  <a:srgbClr val="FF3333"/>
                </a:solidFill>
                <a:latin typeface="Palanquin"/>
                <a:ea typeface="Palanquin"/>
                <a:cs typeface="Palanquin"/>
                <a:sym typeface="Palanquin"/>
              </a:rPr>
              <a:t>Quiz META</a:t>
            </a:r>
            <a:endParaRPr sz="1000"/>
          </a:p>
        </p:txBody>
      </p:sp>
      <p:sp>
        <p:nvSpPr>
          <p:cNvPr id="116" name="Google Shape;116;p18"/>
          <p:cNvSpPr txBox="1"/>
          <p:nvPr/>
        </p:nvSpPr>
        <p:spPr>
          <a:xfrm>
            <a:off x="2714575" y="2022825"/>
            <a:ext cx="5834400" cy="2471100"/>
          </a:xfrm>
          <a:prstGeom prst="rect">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rgbClr val="003081"/>
              </a:buClr>
              <a:buSzPts val="1400"/>
              <a:buFont typeface="Palanquin Medium"/>
              <a:buChar char="➔"/>
            </a:pPr>
            <a:r>
              <a:rPr lang="fr">
                <a:solidFill>
                  <a:srgbClr val="003081"/>
                </a:solidFill>
                <a:latin typeface="Palanquin Medium"/>
                <a:ea typeface="Palanquin Medium"/>
                <a:cs typeface="Palanquin Medium"/>
                <a:sym typeface="Palanquin Medium"/>
              </a:rPr>
              <a:t>Une plateforme qui permet de créer des mandats juridiques dématérialisés pour encadrer l’accompagnement des usagers</a:t>
            </a:r>
            <a:br>
              <a:rPr lang="fr">
                <a:solidFill>
                  <a:srgbClr val="003081"/>
                </a:solidFill>
                <a:latin typeface="Palanquin Medium"/>
                <a:ea typeface="Palanquin Medium"/>
                <a:cs typeface="Palanquin Medium"/>
                <a:sym typeface="Palanquin Medium"/>
              </a:rPr>
            </a:br>
            <a:endParaRPr>
              <a:solidFill>
                <a:srgbClr val="003081"/>
              </a:solidFill>
              <a:latin typeface="Palanquin Medium"/>
              <a:ea typeface="Palanquin Medium"/>
              <a:cs typeface="Palanquin Medium"/>
              <a:sym typeface="Palanquin Medium"/>
            </a:endParaRPr>
          </a:p>
          <a:p>
            <a:pPr indent="-317500" lvl="0" marL="457200" rtl="0" algn="l">
              <a:spcBef>
                <a:spcPts val="0"/>
              </a:spcBef>
              <a:spcAft>
                <a:spcPts val="0"/>
              </a:spcAft>
              <a:buClr>
                <a:srgbClr val="003081"/>
              </a:buClr>
              <a:buSzPts val="1400"/>
              <a:buFont typeface="Palanquin Medium"/>
              <a:buChar char="➔"/>
            </a:pPr>
            <a:r>
              <a:rPr lang="fr">
                <a:solidFill>
                  <a:srgbClr val="003081"/>
                </a:solidFill>
                <a:latin typeface="Palanquin Medium"/>
                <a:ea typeface="Palanquin Medium"/>
                <a:cs typeface="Palanquin Medium"/>
                <a:sym typeface="Palanquin Medium"/>
              </a:rPr>
              <a:t>Une plateforme qui évite à l’aidant de conserver les données de connexion des usagers</a:t>
            </a:r>
            <a:br>
              <a:rPr lang="fr">
                <a:solidFill>
                  <a:srgbClr val="003081"/>
                </a:solidFill>
                <a:latin typeface="Palanquin Medium"/>
                <a:ea typeface="Palanquin Medium"/>
                <a:cs typeface="Palanquin Medium"/>
                <a:sym typeface="Palanquin Medium"/>
              </a:rPr>
            </a:br>
            <a:endParaRPr>
              <a:solidFill>
                <a:srgbClr val="003081"/>
              </a:solidFill>
              <a:latin typeface="Palanquin Medium"/>
              <a:ea typeface="Palanquin Medium"/>
              <a:cs typeface="Palanquin Medium"/>
              <a:sym typeface="Palanquin Medium"/>
            </a:endParaRPr>
          </a:p>
          <a:p>
            <a:pPr indent="-317500" lvl="0" marL="457200" rtl="0" algn="l">
              <a:spcBef>
                <a:spcPts val="0"/>
              </a:spcBef>
              <a:spcAft>
                <a:spcPts val="0"/>
              </a:spcAft>
              <a:buClr>
                <a:srgbClr val="003081"/>
              </a:buClr>
              <a:buSzPts val="1400"/>
              <a:buFont typeface="Palanquin Medium"/>
              <a:buChar char="➔"/>
            </a:pPr>
            <a:r>
              <a:rPr lang="fr">
                <a:solidFill>
                  <a:srgbClr val="003081"/>
                </a:solidFill>
                <a:latin typeface="Palanquin Medium"/>
                <a:ea typeface="Palanquin Medium"/>
                <a:cs typeface="Palanquin Medium"/>
                <a:sym typeface="Palanquin Medium"/>
              </a:rPr>
              <a:t>Une plateforme gratuite pour les aidants et les usagers</a:t>
            </a:r>
            <a:br>
              <a:rPr lang="fr">
                <a:solidFill>
                  <a:srgbClr val="003081"/>
                </a:solidFill>
                <a:latin typeface="Palanquin Medium"/>
                <a:ea typeface="Palanquin Medium"/>
                <a:cs typeface="Palanquin Medium"/>
                <a:sym typeface="Palanquin Medium"/>
              </a:rPr>
            </a:br>
            <a:endParaRPr>
              <a:solidFill>
                <a:srgbClr val="003081"/>
              </a:solidFill>
              <a:latin typeface="Palanquin Medium"/>
              <a:ea typeface="Palanquin Medium"/>
              <a:cs typeface="Palanquin Medium"/>
              <a:sym typeface="Palanquin Medium"/>
            </a:endParaRPr>
          </a:p>
          <a:p>
            <a:pPr indent="-317500" lvl="0" marL="457200" rtl="0" algn="l">
              <a:spcBef>
                <a:spcPts val="0"/>
              </a:spcBef>
              <a:spcAft>
                <a:spcPts val="0"/>
              </a:spcAft>
              <a:buClr>
                <a:srgbClr val="003081"/>
              </a:buClr>
              <a:buSzPts val="1400"/>
              <a:buFont typeface="Palanquin Medium"/>
              <a:buChar char="➔"/>
            </a:pPr>
            <a:r>
              <a:rPr lang="fr">
                <a:solidFill>
                  <a:srgbClr val="003081"/>
                </a:solidFill>
                <a:latin typeface="Palanquin Medium"/>
                <a:ea typeface="Palanquin Medium"/>
                <a:cs typeface="Palanquin Medium"/>
                <a:sym typeface="Palanquin Medium"/>
              </a:rPr>
              <a:t>Une plateforme sécurisée avec un système de double authentification pour la connexion des aidants</a:t>
            </a:r>
            <a:br>
              <a:rPr lang="fr">
                <a:solidFill>
                  <a:srgbClr val="003081"/>
                </a:solidFill>
                <a:latin typeface="Palanquin Medium"/>
                <a:ea typeface="Palanquin Medium"/>
                <a:cs typeface="Palanquin Medium"/>
                <a:sym typeface="Palanquin Medium"/>
              </a:rPr>
            </a:br>
            <a:endParaRPr>
              <a:solidFill>
                <a:srgbClr val="003081"/>
              </a:solidFill>
              <a:latin typeface="Palanquin Medium"/>
              <a:ea typeface="Palanquin Medium"/>
              <a:cs typeface="Palanquin Medium"/>
              <a:sym typeface="Palanquin Medium"/>
            </a:endParaRPr>
          </a:p>
          <a:p>
            <a:pPr indent="-317500" lvl="0" marL="457200" rtl="0" algn="l">
              <a:spcBef>
                <a:spcPts val="0"/>
              </a:spcBef>
              <a:spcAft>
                <a:spcPts val="0"/>
              </a:spcAft>
              <a:buClr>
                <a:srgbClr val="003081"/>
              </a:buClr>
              <a:buSzPts val="1400"/>
              <a:buFont typeface="Palanquin Medium"/>
              <a:buChar char="➔"/>
            </a:pPr>
            <a:r>
              <a:rPr lang="fr">
                <a:solidFill>
                  <a:srgbClr val="003081"/>
                </a:solidFill>
                <a:latin typeface="Palanquin Medium"/>
                <a:ea typeface="Palanquin Medium"/>
                <a:cs typeface="Palanquin Medium"/>
                <a:sym typeface="Palanquin Medium"/>
              </a:rPr>
              <a:t>Une plateforme certifiée et financée par l’État</a:t>
            </a:r>
            <a:endParaRPr>
              <a:solidFill>
                <a:srgbClr val="003081"/>
              </a:solidFill>
              <a:latin typeface="Palanquin Medium"/>
              <a:ea typeface="Palanquin Medium"/>
              <a:cs typeface="Palanquin Medium"/>
              <a:sym typeface="Palanquin Medium"/>
            </a:endParaRPr>
          </a:p>
        </p:txBody>
      </p:sp>
      <p:sp>
        <p:nvSpPr>
          <p:cNvPr id="117" name="Google Shape;117;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nvSpPr>
        <p:spPr>
          <a:xfrm>
            <a:off x="1419400" y="265150"/>
            <a:ext cx="6305100" cy="14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3000">
                <a:solidFill>
                  <a:srgbClr val="003081"/>
                </a:solidFill>
                <a:latin typeface="Palanquin"/>
                <a:ea typeface="Palanquin"/>
                <a:cs typeface="Palanquin"/>
                <a:sym typeface="Palanquin"/>
              </a:rPr>
              <a:t>Quel est l’élément juridique nécessaire avant toute démarche pour le compte d’un usager ?</a:t>
            </a:r>
            <a:endParaRPr b="1" sz="3000">
              <a:solidFill>
                <a:srgbClr val="003081"/>
              </a:solidFill>
              <a:latin typeface="Palanquin"/>
              <a:ea typeface="Palanquin"/>
              <a:cs typeface="Palanquin"/>
              <a:sym typeface="Palanquin"/>
            </a:endParaRPr>
          </a:p>
        </p:txBody>
      </p:sp>
      <p:grpSp>
        <p:nvGrpSpPr>
          <p:cNvPr id="123" name="Google Shape;123;p19"/>
          <p:cNvGrpSpPr/>
          <p:nvPr/>
        </p:nvGrpSpPr>
        <p:grpSpPr>
          <a:xfrm rot="260">
            <a:off x="678334" y="2749553"/>
            <a:ext cx="3806641" cy="640060"/>
            <a:chOff x="5332275" y="1695525"/>
            <a:chExt cx="2881200" cy="1915200"/>
          </a:xfrm>
        </p:grpSpPr>
        <p:sp>
          <p:nvSpPr>
            <p:cNvPr id="124" name="Google Shape;124;p19"/>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solidFill>
                  <a:srgbClr val="003081"/>
                </a:solidFill>
                <a:latin typeface="Palanquin Medium"/>
                <a:ea typeface="Palanquin Medium"/>
                <a:cs typeface="Palanquin Medium"/>
                <a:sym typeface="Palanquin Medium"/>
              </a:endParaRPr>
            </a:p>
          </p:txBody>
        </p:sp>
        <p:sp>
          <p:nvSpPr>
            <p:cNvPr id="125" name="Google Shape;125;p19"/>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100">
                  <a:solidFill>
                    <a:schemeClr val="lt1"/>
                  </a:solidFill>
                  <a:latin typeface="Palanquin Medium"/>
                  <a:ea typeface="Palanquin Medium"/>
                  <a:cs typeface="Palanquin Medium"/>
                  <a:sym typeface="Palanquin Medium"/>
                </a:rPr>
                <a:t>Un contrat </a:t>
              </a:r>
              <a:endParaRPr sz="1100">
                <a:solidFill>
                  <a:schemeClr val="lt1"/>
                </a:solidFill>
                <a:latin typeface="Palanquin Medium"/>
                <a:ea typeface="Palanquin Medium"/>
                <a:cs typeface="Palanquin Medium"/>
                <a:sym typeface="Palanquin Medium"/>
              </a:endParaRPr>
            </a:p>
          </p:txBody>
        </p:sp>
      </p:grpSp>
      <p:grpSp>
        <p:nvGrpSpPr>
          <p:cNvPr id="126" name="Google Shape;126;p19"/>
          <p:cNvGrpSpPr/>
          <p:nvPr/>
        </p:nvGrpSpPr>
        <p:grpSpPr>
          <a:xfrm rot="260">
            <a:off x="4659032" y="2749553"/>
            <a:ext cx="3806641" cy="640060"/>
            <a:chOff x="5332275" y="1695525"/>
            <a:chExt cx="2881200" cy="1915200"/>
          </a:xfrm>
        </p:grpSpPr>
        <p:sp>
          <p:nvSpPr>
            <p:cNvPr id="127" name="Google Shape;127;p19"/>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solidFill>
                  <a:srgbClr val="003081"/>
                </a:solidFill>
                <a:latin typeface="Palanquin Medium"/>
                <a:ea typeface="Palanquin Medium"/>
                <a:cs typeface="Palanquin Medium"/>
                <a:sym typeface="Palanquin Medium"/>
              </a:endParaRPr>
            </a:p>
          </p:txBody>
        </p:sp>
        <p:sp>
          <p:nvSpPr>
            <p:cNvPr id="128" name="Google Shape;128;p19"/>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100">
                  <a:solidFill>
                    <a:schemeClr val="lt1"/>
                  </a:solidFill>
                  <a:latin typeface="Palanquin Medium"/>
                  <a:ea typeface="Palanquin Medium"/>
                  <a:cs typeface="Palanquin Medium"/>
                  <a:sym typeface="Palanquin Medium"/>
                </a:rPr>
                <a:t>Un mandat</a:t>
              </a:r>
              <a:endParaRPr sz="1100">
                <a:solidFill>
                  <a:schemeClr val="lt1"/>
                </a:solidFill>
                <a:latin typeface="Palanquin Medium"/>
                <a:ea typeface="Palanquin Medium"/>
                <a:cs typeface="Palanquin Medium"/>
                <a:sym typeface="Palanquin Medium"/>
              </a:endParaRPr>
            </a:p>
          </p:txBody>
        </p:sp>
      </p:grpSp>
      <p:grpSp>
        <p:nvGrpSpPr>
          <p:cNvPr id="129" name="Google Shape;129;p19"/>
          <p:cNvGrpSpPr/>
          <p:nvPr/>
        </p:nvGrpSpPr>
        <p:grpSpPr>
          <a:xfrm rot="260">
            <a:off x="678334" y="3557679"/>
            <a:ext cx="3806641" cy="640060"/>
            <a:chOff x="5332275" y="1695525"/>
            <a:chExt cx="2881200" cy="1915200"/>
          </a:xfrm>
        </p:grpSpPr>
        <p:sp>
          <p:nvSpPr>
            <p:cNvPr id="130" name="Google Shape;130;p19"/>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131" name="Google Shape;131;p19"/>
            <p:cNvSpPr txBox="1"/>
            <p:nvPr/>
          </p:nvSpPr>
          <p:spPr>
            <a:xfrm>
              <a:off x="5339288" y="1874157"/>
              <a:ext cx="2829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100">
                  <a:solidFill>
                    <a:schemeClr val="lt1"/>
                  </a:solidFill>
                  <a:latin typeface="Palanquin Medium"/>
                  <a:ea typeface="Palanquin Medium"/>
                  <a:cs typeface="Palanquin Medium"/>
                  <a:sym typeface="Palanquin Medium"/>
                </a:rPr>
                <a:t>Un courrier recommandé</a:t>
              </a:r>
              <a:endParaRPr sz="1100">
                <a:solidFill>
                  <a:schemeClr val="lt1"/>
                </a:solidFill>
                <a:latin typeface="Palanquin Medium"/>
                <a:ea typeface="Palanquin Medium"/>
                <a:cs typeface="Palanquin Medium"/>
                <a:sym typeface="Palanquin Medium"/>
              </a:endParaRPr>
            </a:p>
          </p:txBody>
        </p:sp>
      </p:grpSp>
      <p:grpSp>
        <p:nvGrpSpPr>
          <p:cNvPr id="132" name="Google Shape;132;p19"/>
          <p:cNvGrpSpPr/>
          <p:nvPr/>
        </p:nvGrpSpPr>
        <p:grpSpPr>
          <a:xfrm rot="260">
            <a:off x="4659032" y="3557679"/>
            <a:ext cx="3806641" cy="640060"/>
            <a:chOff x="5332275" y="1695525"/>
            <a:chExt cx="2881200" cy="1915200"/>
          </a:xfrm>
        </p:grpSpPr>
        <p:sp>
          <p:nvSpPr>
            <p:cNvPr id="133" name="Google Shape;133;p19"/>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solidFill>
                  <a:srgbClr val="003081"/>
                </a:solidFill>
                <a:latin typeface="Palanquin Medium"/>
                <a:ea typeface="Palanquin Medium"/>
                <a:cs typeface="Palanquin Medium"/>
                <a:sym typeface="Palanquin Medium"/>
              </a:endParaRPr>
            </a:p>
          </p:txBody>
        </p:sp>
        <p:sp>
          <p:nvSpPr>
            <p:cNvPr id="134" name="Google Shape;134;p19"/>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100">
                  <a:solidFill>
                    <a:schemeClr val="lt1"/>
                  </a:solidFill>
                  <a:latin typeface="Palanquin Medium"/>
                  <a:ea typeface="Palanquin Medium"/>
                  <a:cs typeface="Palanquin Medium"/>
                  <a:sym typeface="Palanquin Medium"/>
                </a:rPr>
                <a:t>Un accord verbal</a:t>
              </a:r>
              <a:endParaRPr sz="1100">
                <a:solidFill>
                  <a:schemeClr val="lt1"/>
                </a:solidFill>
                <a:latin typeface="Palanquin Medium"/>
                <a:ea typeface="Palanquin Medium"/>
                <a:cs typeface="Palanquin Medium"/>
                <a:sym typeface="Palanquin Medium"/>
              </a:endParaRPr>
            </a:p>
          </p:txBody>
        </p:sp>
      </p:grpSp>
      <p:sp>
        <p:nvSpPr>
          <p:cNvPr id="135" name="Google Shape;135;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0"/>
          <p:cNvSpPr txBox="1"/>
          <p:nvPr/>
        </p:nvSpPr>
        <p:spPr>
          <a:xfrm>
            <a:off x="1419400" y="265150"/>
            <a:ext cx="6305100" cy="14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3000">
                <a:solidFill>
                  <a:srgbClr val="003081"/>
                </a:solidFill>
                <a:latin typeface="Palanquin"/>
                <a:ea typeface="Palanquin"/>
                <a:cs typeface="Palanquin"/>
                <a:sym typeface="Palanquin"/>
              </a:rPr>
              <a:t>Quel est l’élément juridique nécessaire avant toute démarche pour le compte d’un usager ?</a:t>
            </a:r>
            <a:endParaRPr b="1" sz="3000">
              <a:solidFill>
                <a:srgbClr val="003081"/>
              </a:solidFill>
              <a:latin typeface="Palanquin"/>
              <a:ea typeface="Palanquin"/>
              <a:cs typeface="Palanquin"/>
              <a:sym typeface="Palanquin"/>
            </a:endParaRPr>
          </a:p>
        </p:txBody>
      </p:sp>
      <p:grpSp>
        <p:nvGrpSpPr>
          <p:cNvPr id="141" name="Google Shape;141;p20"/>
          <p:cNvGrpSpPr/>
          <p:nvPr/>
        </p:nvGrpSpPr>
        <p:grpSpPr>
          <a:xfrm rot="260">
            <a:off x="678334" y="2749553"/>
            <a:ext cx="3806641" cy="640060"/>
            <a:chOff x="5332275" y="1695525"/>
            <a:chExt cx="2881200" cy="1915200"/>
          </a:xfrm>
        </p:grpSpPr>
        <p:sp>
          <p:nvSpPr>
            <p:cNvPr id="142" name="Google Shape;142;p20"/>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solidFill>
                  <a:srgbClr val="003081"/>
                </a:solidFill>
                <a:latin typeface="Palanquin Medium"/>
                <a:ea typeface="Palanquin Medium"/>
                <a:cs typeface="Palanquin Medium"/>
                <a:sym typeface="Palanquin Medium"/>
              </a:endParaRPr>
            </a:p>
          </p:txBody>
        </p:sp>
        <p:sp>
          <p:nvSpPr>
            <p:cNvPr id="143" name="Google Shape;143;p20"/>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100">
                  <a:solidFill>
                    <a:schemeClr val="lt1"/>
                  </a:solidFill>
                  <a:latin typeface="Palanquin Medium"/>
                  <a:ea typeface="Palanquin Medium"/>
                  <a:cs typeface="Palanquin Medium"/>
                  <a:sym typeface="Palanquin Medium"/>
                </a:rPr>
                <a:t>Un contrat </a:t>
              </a:r>
              <a:endParaRPr sz="1100">
                <a:solidFill>
                  <a:schemeClr val="lt1"/>
                </a:solidFill>
                <a:latin typeface="Palanquin Medium"/>
                <a:ea typeface="Palanquin Medium"/>
                <a:cs typeface="Palanquin Medium"/>
                <a:sym typeface="Palanquin Medium"/>
              </a:endParaRPr>
            </a:p>
          </p:txBody>
        </p:sp>
      </p:grpSp>
      <p:grpSp>
        <p:nvGrpSpPr>
          <p:cNvPr id="144" name="Google Shape;144;p20"/>
          <p:cNvGrpSpPr/>
          <p:nvPr/>
        </p:nvGrpSpPr>
        <p:grpSpPr>
          <a:xfrm rot="260">
            <a:off x="4659032" y="2749553"/>
            <a:ext cx="3806641" cy="640060"/>
            <a:chOff x="5332275" y="1695525"/>
            <a:chExt cx="2881200" cy="1915200"/>
          </a:xfrm>
        </p:grpSpPr>
        <p:sp>
          <p:nvSpPr>
            <p:cNvPr id="145" name="Google Shape;145;p20"/>
            <p:cNvSpPr/>
            <p:nvPr/>
          </p:nvSpPr>
          <p:spPr>
            <a:xfrm>
              <a:off x="5332275" y="1695525"/>
              <a:ext cx="2881200" cy="19152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solidFill>
                  <a:srgbClr val="003081"/>
                </a:solidFill>
                <a:latin typeface="Palanquin Medium"/>
                <a:ea typeface="Palanquin Medium"/>
                <a:cs typeface="Palanquin Medium"/>
                <a:sym typeface="Palanquin Medium"/>
              </a:endParaRPr>
            </a:p>
          </p:txBody>
        </p:sp>
        <p:sp>
          <p:nvSpPr>
            <p:cNvPr id="146" name="Google Shape;146;p20"/>
            <p:cNvSpPr txBox="1"/>
            <p:nvPr/>
          </p:nvSpPr>
          <p:spPr>
            <a:xfrm>
              <a:off x="5478775" y="1874150"/>
              <a:ext cx="2550300" cy="1492500"/>
            </a:xfrm>
            <a:prstGeom prst="rect">
              <a:avLst/>
            </a:prstGeom>
            <a:solidFill>
              <a:srgbClr val="2CBB5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100">
                  <a:solidFill>
                    <a:schemeClr val="lt1"/>
                  </a:solidFill>
                  <a:latin typeface="Palanquin Medium"/>
                  <a:ea typeface="Palanquin Medium"/>
                  <a:cs typeface="Palanquin Medium"/>
                  <a:sym typeface="Palanquin Medium"/>
                </a:rPr>
                <a:t>Un mandat</a:t>
              </a:r>
              <a:endParaRPr sz="1100">
                <a:solidFill>
                  <a:schemeClr val="lt1"/>
                </a:solidFill>
                <a:latin typeface="Palanquin Medium"/>
                <a:ea typeface="Palanquin Medium"/>
                <a:cs typeface="Palanquin Medium"/>
                <a:sym typeface="Palanquin Medium"/>
              </a:endParaRPr>
            </a:p>
          </p:txBody>
        </p:sp>
      </p:grpSp>
      <p:grpSp>
        <p:nvGrpSpPr>
          <p:cNvPr id="147" name="Google Shape;147;p20"/>
          <p:cNvGrpSpPr/>
          <p:nvPr/>
        </p:nvGrpSpPr>
        <p:grpSpPr>
          <a:xfrm rot="260">
            <a:off x="678334" y="3557679"/>
            <a:ext cx="3806641" cy="640060"/>
            <a:chOff x="5332275" y="1695525"/>
            <a:chExt cx="2881200" cy="1915200"/>
          </a:xfrm>
        </p:grpSpPr>
        <p:sp>
          <p:nvSpPr>
            <p:cNvPr id="148" name="Google Shape;148;p20"/>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003081"/>
                </a:solidFill>
                <a:latin typeface="Palanquin Medium"/>
                <a:ea typeface="Palanquin Medium"/>
                <a:cs typeface="Palanquin Medium"/>
                <a:sym typeface="Palanquin Medium"/>
              </a:endParaRPr>
            </a:p>
          </p:txBody>
        </p:sp>
        <p:sp>
          <p:nvSpPr>
            <p:cNvPr id="149" name="Google Shape;149;p20"/>
            <p:cNvSpPr txBox="1"/>
            <p:nvPr/>
          </p:nvSpPr>
          <p:spPr>
            <a:xfrm>
              <a:off x="5339288" y="1874157"/>
              <a:ext cx="2829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100">
                  <a:solidFill>
                    <a:schemeClr val="lt1"/>
                  </a:solidFill>
                  <a:latin typeface="Palanquin Medium"/>
                  <a:ea typeface="Palanquin Medium"/>
                  <a:cs typeface="Palanquin Medium"/>
                  <a:sym typeface="Palanquin Medium"/>
                </a:rPr>
                <a:t>Un courrier recommandé</a:t>
              </a:r>
              <a:endParaRPr sz="1100">
                <a:solidFill>
                  <a:schemeClr val="lt1"/>
                </a:solidFill>
                <a:latin typeface="Palanquin Medium"/>
                <a:ea typeface="Palanquin Medium"/>
                <a:cs typeface="Palanquin Medium"/>
                <a:sym typeface="Palanquin Medium"/>
              </a:endParaRPr>
            </a:p>
          </p:txBody>
        </p:sp>
      </p:grpSp>
      <p:grpSp>
        <p:nvGrpSpPr>
          <p:cNvPr id="150" name="Google Shape;150;p20"/>
          <p:cNvGrpSpPr/>
          <p:nvPr/>
        </p:nvGrpSpPr>
        <p:grpSpPr>
          <a:xfrm rot="260">
            <a:off x="4659032" y="3557679"/>
            <a:ext cx="3806641" cy="640060"/>
            <a:chOff x="5332275" y="1695525"/>
            <a:chExt cx="2881200" cy="1915200"/>
          </a:xfrm>
        </p:grpSpPr>
        <p:sp>
          <p:nvSpPr>
            <p:cNvPr id="151" name="Google Shape;151;p20"/>
            <p:cNvSpPr/>
            <p:nvPr/>
          </p:nvSpPr>
          <p:spPr>
            <a:xfrm>
              <a:off x="5332275" y="1695525"/>
              <a:ext cx="2881200" cy="19152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solidFill>
                  <a:srgbClr val="003081"/>
                </a:solidFill>
                <a:latin typeface="Palanquin Medium"/>
                <a:ea typeface="Palanquin Medium"/>
                <a:cs typeface="Palanquin Medium"/>
                <a:sym typeface="Palanquin Medium"/>
              </a:endParaRPr>
            </a:p>
          </p:txBody>
        </p:sp>
        <p:sp>
          <p:nvSpPr>
            <p:cNvPr id="152" name="Google Shape;152;p20"/>
            <p:cNvSpPr txBox="1"/>
            <p:nvPr/>
          </p:nvSpPr>
          <p:spPr>
            <a:xfrm>
              <a:off x="5478775" y="1874150"/>
              <a:ext cx="2550300" cy="1492500"/>
            </a:xfrm>
            <a:prstGeom prst="rect">
              <a:avLst/>
            </a:prstGeom>
            <a:solidFill>
              <a:srgbClr val="4077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1100">
                  <a:solidFill>
                    <a:schemeClr val="lt1"/>
                  </a:solidFill>
                  <a:latin typeface="Palanquin Medium"/>
                  <a:ea typeface="Palanquin Medium"/>
                  <a:cs typeface="Palanquin Medium"/>
                  <a:sym typeface="Palanquin Medium"/>
                </a:rPr>
                <a:t>Un accord verbal</a:t>
              </a:r>
              <a:endParaRPr sz="1100">
                <a:solidFill>
                  <a:schemeClr val="lt1"/>
                </a:solidFill>
                <a:latin typeface="Palanquin Medium"/>
                <a:ea typeface="Palanquin Medium"/>
                <a:cs typeface="Palanquin Medium"/>
                <a:sym typeface="Palanquin Medium"/>
              </a:endParaRPr>
            </a:p>
          </p:txBody>
        </p:sp>
      </p:grpSp>
      <p:sp>
        <p:nvSpPr>
          <p:cNvPr id="153" name="Google Shape;153;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1"/>
          <p:cNvSpPr txBox="1"/>
          <p:nvPr/>
        </p:nvSpPr>
        <p:spPr>
          <a:xfrm>
            <a:off x="826900" y="257572"/>
            <a:ext cx="6427500" cy="469500"/>
          </a:xfrm>
          <a:prstGeom prst="rect">
            <a:avLst/>
          </a:prstGeom>
          <a:noFill/>
          <a:ln>
            <a:noFill/>
          </a:ln>
        </p:spPr>
        <p:txBody>
          <a:bodyPr anchorCtr="0" anchor="t" bIns="34275" lIns="34275" spcFirstLastPara="1" rIns="34275" wrap="square" tIns="34275">
            <a:spAutoFit/>
          </a:bodyPr>
          <a:lstStyle/>
          <a:p>
            <a:pPr indent="0" lvl="0" marL="0" marR="0" rtl="0" algn="l">
              <a:lnSpc>
                <a:spcPct val="100000"/>
              </a:lnSpc>
              <a:spcBef>
                <a:spcPts val="0"/>
              </a:spcBef>
              <a:spcAft>
                <a:spcPts val="0"/>
              </a:spcAft>
              <a:buClr>
                <a:srgbClr val="000000"/>
              </a:buClr>
              <a:buSzPts val="2200"/>
              <a:buFont typeface="Arial"/>
              <a:buNone/>
            </a:pPr>
            <a:r>
              <a:rPr b="1" lang="fr" sz="2600">
                <a:solidFill>
                  <a:srgbClr val="FFFFFF"/>
                </a:solidFill>
                <a:highlight>
                  <a:srgbClr val="003081"/>
                </a:highlight>
                <a:latin typeface="Palanquin"/>
                <a:ea typeface="Palanquin"/>
                <a:cs typeface="Palanquin"/>
                <a:sym typeface="Palanquin"/>
              </a:rPr>
              <a:t>Le mandat Aidants Connect</a:t>
            </a:r>
            <a:endParaRPr i="0" sz="2600" u="none" cap="none" strike="noStrike">
              <a:solidFill>
                <a:srgbClr val="FFFFFF"/>
              </a:solidFill>
              <a:highlight>
                <a:srgbClr val="003081"/>
              </a:highlight>
              <a:latin typeface="Palanquin"/>
              <a:ea typeface="Palanquin"/>
              <a:cs typeface="Palanquin"/>
              <a:sym typeface="Palanquin"/>
            </a:endParaRPr>
          </a:p>
        </p:txBody>
      </p:sp>
      <p:sp>
        <p:nvSpPr>
          <p:cNvPr id="159" name="Google Shape;159;p21"/>
          <p:cNvSpPr/>
          <p:nvPr/>
        </p:nvSpPr>
        <p:spPr>
          <a:xfrm rot="-5400000">
            <a:off x="-1037925" y="1627375"/>
            <a:ext cx="2927400" cy="241800"/>
          </a:xfrm>
          <a:prstGeom prst="rect">
            <a:avLst/>
          </a:prstGeom>
          <a:noFill/>
          <a:ln cap="flat" cmpd="sng" w="9525">
            <a:solidFill>
              <a:srgbClr val="FF33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100"/>
              <a:buFont typeface="Arial"/>
              <a:buNone/>
            </a:pPr>
            <a:r>
              <a:rPr b="1" lang="fr" sz="1000">
                <a:solidFill>
                  <a:srgbClr val="FF3333"/>
                </a:solidFill>
                <a:latin typeface="Palanquin"/>
                <a:ea typeface="Palanquin"/>
                <a:cs typeface="Palanquin"/>
                <a:sym typeface="Palanquin"/>
              </a:rPr>
              <a:t>Quiz META</a:t>
            </a:r>
            <a:endParaRPr sz="1000"/>
          </a:p>
        </p:txBody>
      </p:sp>
      <p:sp>
        <p:nvSpPr>
          <p:cNvPr id="160" name="Google Shape;160;p21"/>
          <p:cNvSpPr txBox="1"/>
          <p:nvPr/>
        </p:nvSpPr>
        <p:spPr>
          <a:xfrm>
            <a:off x="768650" y="788175"/>
            <a:ext cx="44844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 sz="2400">
                <a:solidFill>
                  <a:srgbClr val="003081"/>
                </a:solidFill>
                <a:latin typeface="Palanquin"/>
                <a:ea typeface="Palanquin"/>
                <a:cs typeface="Palanquin"/>
                <a:sym typeface="Palanquin"/>
              </a:rPr>
              <a:t>Le </a:t>
            </a:r>
            <a:r>
              <a:rPr b="1" lang="fr" sz="2400">
                <a:solidFill>
                  <a:srgbClr val="003081"/>
                </a:solidFill>
                <a:latin typeface="Palanquin"/>
                <a:ea typeface="Palanquin"/>
                <a:cs typeface="Palanquin"/>
                <a:sym typeface="Palanquin"/>
              </a:rPr>
              <a:t>mandat</a:t>
            </a:r>
            <a:r>
              <a:rPr b="1" lang="fr" sz="2400">
                <a:solidFill>
                  <a:srgbClr val="003081"/>
                </a:solidFill>
                <a:latin typeface="Palanquin"/>
                <a:ea typeface="Palanquin"/>
                <a:cs typeface="Palanquin"/>
                <a:sym typeface="Palanquin"/>
              </a:rPr>
              <a:t> Aidants Connect sécurise les aidant·es dans les démarches qu’ils ou elles accomplissent au nom de l’usager.</a:t>
            </a:r>
            <a:endParaRPr b="1" sz="2400">
              <a:solidFill>
                <a:srgbClr val="003081"/>
              </a:solidFill>
              <a:latin typeface="Palanquin"/>
              <a:ea typeface="Palanquin"/>
              <a:cs typeface="Palanquin"/>
              <a:sym typeface="Palanquin"/>
            </a:endParaRPr>
          </a:p>
        </p:txBody>
      </p:sp>
      <p:sp>
        <p:nvSpPr>
          <p:cNvPr id="161" name="Google Shape;161;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
              <a:t>‹#›</a:t>
            </a:fld>
            <a:endParaRPr/>
          </a:p>
        </p:txBody>
      </p:sp>
      <p:pic>
        <p:nvPicPr>
          <p:cNvPr id="162" name="Google Shape;162;p21"/>
          <p:cNvPicPr preferRelativeResize="0"/>
          <p:nvPr/>
        </p:nvPicPr>
        <p:blipFill>
          <a:blip r:embed="rId3">
            <a:alphaModFix/>
          </a:blip>
          <a:stretch>
            <a:fillRect/>
          </a:stretch>
        </p:blipFill>
        <p:spPr>
          <a:xfrm>
            <a:off x="5557850" y="464797"/>
            <a:ext cx="2914608" cy="4107947"/>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